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8" r:id="rId13"/>
    <p:sldId id="267" r:id="rId14"/>
  </p:sldIdLst>
  <p:sldSz cx="18288000" cy="10287000"/>
  <p:notesSz cx="6858000" cy="9144000"/>
  <p:embeddedFontLst>
    <p:embeddedFont>
      <p:font typeface="Poppins" panose="00000500000000000000" pitchFamily="2" charset="0"/>
      <p:regular r:id="rId15"/>
      <p:bold r:id="rId16"/>
      <p:italic r:id="rId17"/>
      <p:boldItalic r:id="rId18"/>
    </p:embeddedFont>
    <p:embeddedFont>
      <p:font typeface="Poppins Bold" panose="00000800000000000000" charset="0"/>
      <p:regular r:id="rId19"/>
    </p:embeddedFont>
    <p:embeddedFont>
      <p:font typeface="Poppins Ultra-Bold" panose="020B0604020202020204" charset="0"/>
      <p:regular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9" autoAdjust="0"/>
    <p:restoredTop sz="94622" autoAdjust="0"/>
  </p:normalViewPr>
  <p:slideViewPr>
    <p:cSldViewPr>
      <p:cViewPr varScale="1">
        <p:scale>
          <a:sx n="56" d="100"/>
          <a:sy n="56" d="100"/>
        </p:scale>
        <p:origin x="475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init\Downloads\online_retail_II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init\Downloads\online_retail_II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init\Downloads\online_retail_II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init\Downloads\online_retail_II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init\Downloads\online_retail_II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init\Downloads\online_retail_II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[online_retail_II.xlsx]6!PivotTable6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2010-11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'6'!$B$23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multiLvlStrRef>
              <c:f>'6'!$A$24:$A$39</c:f>
              <c:multiLvlStrCache>
                <c:ptCount val="13"/>
                <c:lvl>
                  <c:pt idx="0">
                    <c:v>Dec</c:v>
                  </c:pt>
                  <c:pt idx="1">
                    <c:v>Jan</c:v>
                  </c:pt>
                  <c:pt idx="2">
                    <c:v>Feb</c:v>
                  </c:pt>
                  <c:pt idx="3">
                    <c:v>Mar</c:v>
                  </c:pt>
                  <c:pt idx="4">
                    <c:v>Apr</c:v>
                  </c:pt>
                  <c:pt idx="5">
                    <c:v>May</c:v>
                  </c:pt>
                  <c:pt idx="6">
                    <c:v>Jun</c:v>
                  </c:pt>
                  <c:pt idx="7">
                    <c:v>Jul</c:v>
                  </c:pt>
                  <c:pt idx="8">
                    <c:v>Aug</c:v>
                  </c:pt>
                  <c:pt idx="9">
                    <c:v>Sep</c:v>
                  </c:pt>
                  <c:pt idx="10">
                    <c:v>Oct</c:v>
                  </c:pt>
                  <c:pt idx="11">
                    <c:v>Nov</c:v>
                  </c:pt>
                  <c:pt idx="12">
                    <c:v>Dec</c:v>
                  </c:pt>
                </c:lvl>
                <c:lvl>
                  <c:pt idx="0">
                    <c:v>2010</c:v>
                  </c:pt>
                  <c:pt idx="1">
                    <c:v>2011</c:v>
                  </c:pt>
                </c:lvl>
              </c:multiLvlStrCache>
            </c:multiLvlStrRef>
          </c:cat>
          <c:val>
            <c:numRef>
              <c:f>'6'!$B$24:$B$39</c:f>
              <c:numCache>
                <c:formatCode>General</c:formatCode>
                <c:ptCount val="13"/>
                <c:pt idx="0">
                  <c:v>748957.01999997743</c:v>
                </c:pt>
                <c:pt idx="1">
                  <c:v>560000.26000002341</c:v>
                </c:pt>
                <c:pt idx="2">
                  <c:v>498062.6500000268</c:v>
                </c:pt>
                <c:pt idx="3">
                  <c:v>683267.08000001893</c:v>
                </c:pt>
                <c:pt idx="4">
                  <c:v>493207.1210000249</c:v>
                </c:pt>
                <c:pt idx="5">
                  <c:v>723333.51000001002</c:v>
                </c:pt>
                <c:pt idx="6">
                  <c:v>691123.12000002281</c:v>
                </c:pt>
                <c:pt idx="7">
                  <c:v>681300.11100003007</c:v>
                </c:pt>
                <c:pt idx="8">
                  <c:v>682680.51000001759</c:v>
                </c:pt>
                <c:pt idx="9">
                  <c:v>1019687.622000011</c:v>
                </c:pt>
                <c:pt idx="10">
                  <c:v>1070704.669999975</c:v>
                </c:pt>
                <c:pt idx="11">
                  <c:v>1461756.2499997574</c:v>
                </c:pt>
                <c:pt idx="12">
                  <c:v>433686.01000001712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A9B-4E59-B55C-ACF010CC4B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0287231"/>
        <c:axId val="1330300671"/>
      </c:lineChart>
      <c:catAx>
        <c:axId val="1330287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0300671"/>
        <c:crosses val="autoZero"/>
        <c:auto val="1"/>
        <c:lblAlgn val="ctr"/>
        <c:lblOffset val="100"/>
        <c:noMultiLvlLbl val="0"/>
      </c:catAx>
      <c:valAx>
        <c:axId val="133030067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02872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[online_retail_II.xlsx]6!PivotTable5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2009-10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'6'!$B$3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multiLvlStrRef>
              <c:f>'6'!$A$4:$A$19</c:f>
              <c:multiLvlStrCache>
                <c:ptCount val="13"/>
                <c:lvl>
                  <c:pt idx="0">
                    <c:v>Dec</c:v>
                  </c:pt>
                  <c:pt idx="1">
                    <c:v>Jan</c:v>
                  </c:pt>
                  <c:pt idx="2">
                    <c:v>Feb</c:v>
                  </c:pt>
                  <c:pt idx="3">
                    <c:v>Mar</c:v>
                  </c:pt>
                  <c:pt idx="4">
                    <c:v>Apr</c:v>
                  </c:pt>
                  <c:pt idx="5">
                    <c:v>May</c:v>
                  </c:pt>
                  <c:pt idx="6">
                    <c:v>Jun</c:v>
                  </c:pt>
                  <c:pt idx="7">
                    <c:v>Jul</c:v>
                  </c:pt>
                  <c:pt idx="8">
                    <c:v>Aug</c:v>
                  </c:pt>
                  <c:pt idx="9">
                    <c:v>Sep</c:v>
                  </c:pt>
                  <c:pt idx="10">
                    <c:v>Oct</c:v>
                  </c:pt>
                  <c:pt idx="11">
                    <c:v>Nov</c:v>
                  </c:pt>
                  <c:pt idx="12">
                    <c:v>Dec</c:v>
                  </c:pt>
                </c:lvl>
                <c:lvl>
                  <c:pt idx="0">
                    <c:v>2009</c:v>
                  </c:pt>
                  <c:pt idx="1">
                    <c:v>2010</c:v>
                  </c:pt>
                </c:lvl>
              </c:multiLvlStrCache>
            </c:multiLvlStrRef>
          </c:cat>
          <c:val>
            <c:numRef>
              <c:f>'6'!$B$4:$B$19</c:f>
              <c:numCache>
                <c:formatCode>General</c:formatCode>
                <c:ptCount val="13"/>
                <c:pt idx="0">
                  <c:v>796482.83000001626</c:v>
                </c:pt>
                <c:pt idx="1">
                  <c:v>622459.14199999638</c:v>
                </c:pt>
                <c:pt idx="2">
                  <c:v>531258.98600000481</c:v>
                </c:pt>
                <c:pt idx="3">
                  <c:v>763589.70099997637</c:v>
                </c:pt>
                <c:pt idx="4">
                  <c:v>588475.76199998218</c:v>
                </c:pt>
                <c:pt idx="5">
                  <c:v>613269.71999999974</c:v>
                </c:pt>
                <c:pt idx="6">
                  <c:v>678318.09999998484</c:v>
                </c:pt>
                <c:pt idx="7">
                  <c:v>573447.86000000127</c:v>
                </c:pt>
                <c:pt idx="8">
                  <c:v>654711.71999998647</c:v>
                </c:pt>
                <c:pt idx="9">
                  <c:v>851055.56099997635</c:v>
                </c:pt>
                <c:pt idx="10">
                  <c:v>1042096.1199999029</c:v>
                </c:pt>
                <c:pt idx="11">
                  <c:v>1416608.6719998303</c:v>
                </c:pt>
                <c:pt idx="12">
                  <c:v>376280.71000000474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5C8-4383-B7D1-85201EA160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24630720"/>
        <c:axId val="1624642240"/>
      </c:lineChart>
      <c:catAx>
        <c:axId val="16246307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4642240"/>
        <c:crosses val="autoZero"/>
        <c:auto val="1"/>
        <c:lblAlgn val="ctr"/>
        <c:lblOffset val="100"/>
        <c:noMultiLvlLbl val="0"/>
      </c:catAx>
      <c:valAx>
        <c:axId val="162464224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4630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bg1"/>
          </a:solidFill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[online_retail_II.xlsx]Sheet2!PivotTable13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Top Products</a:t>
            </a:r>
            <a:r>
              <a:rPr lang="en-US" baseline="0" dirty="0"/>
              <a:t> by sales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Sheet2!$A$4:$A$14</c:f>
              <c:strCache>
                <c:ptCount val="10"/>
                <c:pt idx="0">
                  <c:v>REGENCY CAKESTAND 3 TIER</c:v>
                </c:pt>
                <c:pt idx="1">
                  <c:v>WHITE HANGING HEART T-LIGHT HOLDER</c:v>
                </c:pt>
                <c:pt idx="2">
                  <c:v>DOTCOM POSTAGE</c:v>
                </c:pt>
                <c:pt idx="3">
                  <c:v>ASSORTED COLOUR BIRD ORNAMENT</c:v>
                </c:pt>
                <c:pt idx="4">
                  <c:v>PAPER CHAIN KIT 50'S CHRISTMAS </c:v>
                </c:pt>
                <c:pt idx="5">
                  <c:v>JUMBO BAG RED RETROSPOT</c:v>
                </c:pt>
                <c:pt idx="6">
                  <c:v>PARTY BUNTING</c:v>
                </c:pt>
                <c:pt idx="7">
                  <c:v>ROTATING SILVER ANGELS T-LIGHT HLDR</c:v>
                </c:pt>
                <c:pt idx="8">
                  <c:v>POSTAGE</c:v>
                </c:pt>
                <c:pt idx="9">
                  <c:v>JUMBO BAG STRAWBERRY</c:v>
                </c:pt>
              </c:strCache>
            </c:strRef>
          </c:cat>
          <c:val>
            <c:numRef>
              <c:f>Sheet2!$B$4:$B$14</c:f>
              <c:numCache>
                <c:formatCode>General</c:formatCode>
                <c:ptCount val="10"/>
                <c:pt idx="0">
                  <c:v>162860.22</c:v>
                </c:pt>
                <c:pt idx="1">
                  <c:v>157580.2800000007</c:v>
                </c:pt>
                <c:pt idx="2">
                  <c:v>116401.99000000003</c:v>
                </c:pt>
                <c:pt idx="3">
                  <c:v>72237.799999999843</c:v>
                </c:pt>
                <c:pt idx="4">
                  <c:v>57808.249999999876</c:v>
                </c:pt>
                <c:pt idx="5">
                  <c:v>56329.559999999816</c:v>
                </c:pt>
                <c:pt idx="6">
                  <c:v>49626.920000000187</c:v>
                </c:pt>
                <c:pt idx="7">
                  <c:v>47641.890000000036</c:v>
                </c:pt>
                <c:pt idx="8">
                  <c:v>46092.359999999979</c:v>
                </c:pt>
                <c:pt idx="9">
                  <c:v>36659.989999999925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F3-4BEA-95BB-3D879B4CCC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082176"/>
        <c:axId val="9080736"/>
      </c:barChart>
      <c:catAx>
        <c:axId val="9082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80736"/>
        <c:crosses val="autoZero"/>
        <c:auto val="1"/>
        <c:lblAlgn val="ctr"/>
        <c:lblOffset val="100"/>
        <c:noMultiLvlLbl val="0"/>
      </c:catAx>
      <c:valAx>
        <c:axId val="90807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82176"/>
        <c:crosses val="autoZero"/>
        <c:crossBetween val="between"/>
      </c:valAx>
      <c:spPr>
        <a:solidFill>
          <a:srgbClr val="002060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bg1"/>
          </a:solidFill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[online_retail_II.xlsx]Sheet4!PivotTable14</c:name>
    <c:fmtId val="1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Sales By Country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Sheet4!$B$3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Sheet4!$A$4:$A$14</c:f>
              <c:strCache>
                <c:ptCount val="10"/>
                <c:pt idx="0">
                  <c:v>United Kingdom</c:v>
                </c:pt>
                <c:pt idx="1">
                  <c:v>EIRE</c:v>
                </c:pt>
                <c:pt idx="2">
                  <c:v>Netherlands</c:v>
                </c:pt>
                <c:pt idx="3">
                  <c:v>Germany</c:v>
                </c:pt>
                <c:pt idx="4">
                  <c:v>France</c:v>
                </c:pt>
                <c:pt idx="5">
                  <c:v>Sweden</c:v>
                </c:pt>
                <c:pt idx="6">
                  <c:v>Denmark</c:v>
                </c:pt>
                <c:pt idx="7">
                  <c:v>Switzerland</c:v>
                </c:pt>
                <c:pt idx="8">
                  <c:v>Spain</c:v>
                </c:pt>
                <c:pt idx="9">
                  <c:v>Australia</c:v>
                </c:pt>
              </c:strCache>
            </c:strRef>
          </c:cat>
          <c:val>
            <c:numRef>
              <c:f>Sheet4!$B$4:$B$14</c:f>
              <c:numCache>
                <c:formatCode>General</c:formatCode>
                <c:ptCount val="10"/>
                <c:pt idx="0">
                  <c:v>8163972.0830055531</c:v>
                </c:pt>
                <c:pt idx="1">
                  <c:v>352235.6800000075</c:v>
                </c:pt>
                <c:pt idx="2">
                  <c:v>263861.76000000094</c:v>
                </c:pt>
                <c:pt idx="3">
                  <c:v>195920.42100000047</c:v>
                </c:pt>
                <c:pt idx="4">
                  <c:v>130661.54999999939</c:v>
                </c:pt>
                <c:pt idx="5">
                  <c:v>51190.10999999987</c:v>
                </c:pt>
                <c:pt idx="6">
                  <c:v>46972.950000000019</c:v>
                </c:pt>
                <c:pt idx="7">
                  <c:v>43343.410000000069</c:v>
                </c:pt>
                <c:pt idx="8">
                  <c:v>37052.13000000007</c:v>
                </c:pt>
                <c:pt idx="9">
                  <c:v>30051.800000000007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79-4BD0-A6B3-79D617460AE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9115776"/>
        <c:axId val="9120096"/>
      </c:barChart>
      <c:catAx>
        <c:axId val="91157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20096"/>
        <c:crosses val="autoZero"/>
        <c:auto val="1"/>
        <c:lblAlgn val="ctr"/>
        <c:lblOffset val="100"/>
        <c:noMultiLvlLbl val="0"/>
      </c:catAx>
      <c:valAx>
        <c:axId val="9120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15776"/>
        <c:crosses val="autoZero"/>
        <c:crossBetween val="between"/>
      </c:valAx>
      <c:spPr>
        <a:solidFill>
          <a:srgbClr val="002060"/>
        </a:solidFill>
        <a:ln w="25400"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[online_retail_II.xlsx]Sheet5!PivotTable15</c:name>
    <c:fmtId val="1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2400"/>
              <a:t>Sales By Countries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7047991853772435"/>
          <c:y val="0.10529144563711533"/>
          <c:w val="0.77567929764909249"/>
          <c:h val="0.8311320259704104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Sheet5!$B$3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Sheet5!$A$4:$A$14</c:f>
              <c:strCache>
                <c:ptCount val="10"/>
                <c:pt idx="0">
                  <c:v>Australia</c:v>
                </c:pt>
                <c:pt idx="1">
                  <c:v>Belgium</c:v>
                </c:pt>
                <c:pt idx="2">
                  <c:v>EIRE</c:v>
                </c:pt>
                <c:pt idx="3">
                  <c:v>France</c:v>
                </c:pt>
                <c:pt idx="4">
                  <c:v>Germany</c:v>
                </c:pt>
                <c:pt idx="5">
                  <c:v>Netherlands</c:v>
                </c:pt>
                <c:pt idx="6">
                  <c:v>Spain</c:v>
                </c:pt>
                <c:pt idx="7">
                  <c:v>Sweden</c:v>
                </c:pt>
                <c:pt idx="8">
                  <c:v>Switzerland</c:v>
                </c:pt>
                <c:pt idx="9">
                  <c:v>United Kingdom</c:v>
                </c:pt>
              </c:strCache>
            </c:strRef>
          </c:cat>
          <c:val>
            <c:numRef>
              <c:f>Sheet5!$B$4:$B$14</c:f>
              <c:numCache>
                <c:formatCode>General</c:formatCode>
                <c:ptCount val="10"/>
                <c:pt idx="0">
                  <c:v>137077.26999999973</c:v>
                </c:pt>
                <c:pt idx="1">
                  <c:v>40910.959999999977</c:v>
                </c:pt>
                <c:pt idx="2">
                  <c:v>263276.81999999826</c:v>
                </c:pt>
                <c:pt idx="3">
                  <c:v>197421.90000000002</c:v>
                </c:pt>
                <c:pt idx="4">
                  <c:v>221698.20999999862</c:v>
                </c:pt>
                <c:pt idx="5">
                  <c:v>284661.54000000015</c:v>
                </c:pt>
                <c:pt idx="6">
                  <c:v>54774.579999999973</c:v>
                </c:pt>
                <c:pt idx="7">
                  <c:v>36595.910000000003</c:v>
                </c:pt>
                <c:pt idx="8">
                  <c:v>56385.350000000093</c:v>
                </c:pt>
                <c:pt idx="9">
                  <c:v>8187806.364001113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84-42EA-8797-9AB6BB5DA1C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9203616"/>
        <c:axId val="9086496"/>
      </c:barChart>
      <c:catAx>
        <c:axId val="92036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86496"/>
        <c:crosses val="autoZero"/>
        <c:auto val="1"/>
        <c:lblAlgn val="ctr"/>
        <c:lblOffset val="100"/>
        <c:noMultiLvlLbl val="0"/>
      </c:catAx>
      <c:valAx>
        <c:axId val="9086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03616"/>
        <c:crosses val="autoZero"/>
        <c:crossBetween val="between"/>
      </c:valAx>
      <c:spPr>
        <a:solidFill>
          <a:srgbClr val="002060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bg1"/>
          </a:solidFill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[online_retail_II.xlsx]Sheet1!PivotTable1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2400" dirty="0">
                <a:solidFill>
                  <a:schemeClr val="bg1"/>
                </a:solidFill>
              </a:rPr>
              <a:t>Top Products By 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/>
        </c:spPr>
      </c:pivotFmt>
      <c:pivotFmt>
        <c:idx val="2"/>
        <c:spPr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c:spP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/>
          </a:solidFill>
          <a:ln>
            <a:noFill/>
          </a:ln>
          <a:effectLst/>
        </c:spPr>
      </c:pivotFmt>
      <c:pivotFmt>
        <c:idx val="5"/>
        <c:spPr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c:spP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2"/>
          </a:solidFill>
          <a:ln>
            <a:noFill/>
          </a:ln>
          <a:effectLst/>
        </c:spPr>
      </c:pivotFmt>
      <c:pivotFmt>
        <c:idx val="8"/>
        <c:spPr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c:spP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380-42CC-8338-133D59184F22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380-42CC-8338-133D59184F22}"/>
              </c:ext>
            </c:extLst>
          </c:dPt>
          <c:cat>
            <c:strRef>
              <c:f>Sheet1!$A$4:$A$14</c:f>
              <c:strCache>
                <c:ptCount val="10"/>
                <c:pt idx="0">
                  <c:v>REGENCY CAKESTAND 3 TIER</c:v>
                </c:pt>
                <c:pt idx="1">
                  <c:v>WHITE HANGING HEART T-LIGHT HOLDER</c:v>
                </c:pt>
                <c:pt idx="2">
                  <c:v>DOTCOM POSTAGE</c:v>
                </c:pt>
                <c:pt idx="3">
                  <c:v>ASSORTED COLOUR BIRD ORNAMENT</c:v>
                </c:pt>
                <c:pt idx="4">
                  <c:v>PAPER CHAIN KIT 50'S CHRISTMAS </c:v>
                </c:pt>
                <c:pt idx="5">
                  <c:v>JUMBO BAG RED RETROSPOT</c:v>
                </c:pt>
                <c:pt idx="6">
                  <c:v>PARTY BUNTING</c:v>
                </c:pt>
                <c:pt idx="7">
                  <c:v>ROTATING SILVER ANGELS T-LIGHT HLDR</c:v>
                </c:pt>
                <c:pt idx="8">
                  <c:v>POSTAGE</c:v>
                </c:pt>
                <c:pt idx="9">
                  <c:v>JUMBO BAG STRAWBERRY</c:v>
                </c:pt>
              </c:strCache>
            </c:strRef>
          </c:cat>
          <c:val>
            <c:numRef>
              <c:f>Sheet1!$B$4:$B$14</c:f>
              <c:numCache>
                <c:formatCode>General</c:formatCode>
                <c:ptCount val="10"/>
                <c:pt idx="0">
                  <c:v>162860.22</c:v>
                </c:pt>
                <c:pt idx="1">
                  <c:v>157580.2800000007</c:v>
                </c:pt>
                <c:pt idx="2">
                  <c:v>116401.99000000003</c:v>
                </c:pt>
                <c:pt idx="3">
                  <c:v>72237.799999999843</c:v>
                </c:pt>
                <c:pt idx="4">
                  <c:v>57808.249999999876</c:v>
                </c:pt>
                <c:pt idx="5">
                  <c:v>56329.559999999816</c:v>
                </c:pt>
                <c:pt idx="6">
                  <c:v>49626.920000000187</c:v>
                </c:pt>
                <c:pt idx="7">
                  <c:v>47641.890000000036</c:v>
                </c:pt>
                <c:pt idx="8">
                  <c:v>46092.359999999979</c:v>
                </c:pt>
                <c:pt idx="9">
                  <c:v>36659.989999999925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380-42CC-8338-133D59184F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027472"/>
        <c:axId val="40014032"/>
      </c:barChart>
      <c:catAx>
        <c:axId val="40027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014032"/>
        <c:crosses val="autoZero"/>
        <c:auto val="1"/>
        <c:lblAlgn val="ctr"/>
        <c:lblOffset val="100"/>
        <c:noMultiLvlLbl val="0"/>
      </c:catAx>
      <c:valAx>
        <c:axId val="400140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027472"/>
        <c:crosses val="autoZero"/>
        <c:crossBetween val="between"/>
      </c:valAx>
      <c:spPr>
        <a:solidFill>
          <a:srgbClr val="002060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youtu.be/CNu4Hr2Zl94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image" Target="../media/image15.png"/><Relationship Id="rId7" Type="http://schemas.openxmlformats.org/officeDocument/2006/relationships/chart" Target="../charts/chart3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17.svg"/><Relationship Id="rId4" Type="http://schemas.openxmlformats.org/officeDocument/2006/relationships/hyperlink" Target="https://govcopp.ua.pt/index.php/dashboards" TargetMode="External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png"/><Relationship Id="rId7" Type="http://schemas.openxmlformats.org/officeDocument/2006/relationships/chart" Target="../charts/chart5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chart" Target="../charts/chart6.xml"/><Relationship Id="rId4" Type="http://schemas.openxmlformats.org/officeDocument/2006/relationships/hyperlink" Target="https://govcopp.ua.pt/index.php/dashboards" TargetMode="External"/><Relationship Id="rId9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5.sv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@myskill.id/data-cleansing-4f1547d091b7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hiprocket.in/blog/pricing-strategies/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1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shoptech.media/instantly-deal-with-product-return-issues/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1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82000"/>
                  </a:srgbClr>
                </a:gs>
                <a:gs pos="50000">
                  <a:srgbClr val="001496">
                    <a:alpha val="82000"/>
                  </a:srgbClr>
                </a:gs>
                <a:gs pos="100000">
                  <a:srgbClr val="000F70">
                    <a:alpha val="82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594739" y="1594239"/>
            <a:ext cx="7098522" cy="7098522"/>
          </a:xfrm>
          <a:custGeom>
            <a:avLst/>
            <a:gdLst/>
            <a:ahLst/>
            <a:cxnLst/>
            <a:rect l="l" t="t" r="r" b="b"/>
            <a:pathLst>
              <a:path w="7098522" h="7098522">
                <a:moveTo>
                  <a:pt x="0" y="0"/>
                </a:moveTo>
                <a:lnTo>
                  <a:pt x="7098522" y="0"/>
                </a:lnTo>
                <a:lnTo>
                  <a:pt x="7098522" y="7098522"/>
                </a:lnTo>
                <a:lnTo>
                  <a:pt x="0" y="7098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22342" y="672469"/>
            <a:ext cx="530888" cy="617312"/>
          </a:xfrm>
          <a:custGeom>
            <a:avLst/>
            <a:gdLst/>
            <a:ahLst/>
            <a:cxnLst/>
            <a:rect l="l" t="t" r="r" b="b"/>
            <a:pathLst>
              <a:path w="530888" h="617312">
                <a:moveTo>
                  <a:pt x="0" y="0"/>
                </a:moveTo>
                <a:lnTo>
                  <a:pt x="530888" y="0"/>
                </a:lnTo>
                <a:lnTo>
                  <a:pt x="530888" y="617312"/>
                </a:lnTo>
                <a:lnTo>
                  <a:pt x="0" y="6173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26026" y="3024150"/>
            <a:ext cx="17457174" cy="1922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368"/>
              </a:lnSpc>
            </a:pPr>
            <a:r>
              <a:rPr lang="en-IN" sz="9600" b="1" i="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Retail Sales</a:t>
            </a:r>
            <a:endParaRPr lang="en-US" sz="9600" b="1" dirty="0">
              <a:solidFill>
                <a:schemeClr val="bg1"/>
              </a:solidFill>
              <a:latin typeface="Poppins" panose="00000500000000000000" pitchFamily="2" charset="0"/>
              <a:ea typeface="Poppins Bold"/>
              <a:cs typeface="Poppins" panose="00000500000000000000" pitchFamily="2" charset="0"/>
              <a:sym typeface="Poppi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278626" y="4797095"/>
            <a:ext cx="13730749" cy="2122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368"/>
              </a:lnSpc>
            </a:pPr>
            <a:r>
              <a:rPr lang="en-US" sz="1169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E6CE49-B2CA-54CE-07BD-8BEC8E80A8E6}"/>
              </a:ext>
            </a:extLst>
          </p:cNvPr>
          <p:cNvSpPr txBox="1"/>
          <p:nvPr/>
        </p:nvSpPr>
        <p:spPr>
          <a:xfrm>
            <a:off x="3520696" y="114300"/>
            <a:ext cx="11414504" cy="599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4000" dirty="0">
                <a:solidFill>
                  <a:schemeClr val="bg1"/>
                </a:solidFill>
              </a:rPr>
              <a:t>A Comprehensive Data Analysis on Medical Expenses</a:t>
            </a:r>
            <a:endParaRPr lang="en-US" sz="4000" b="1" dirty="0">
              <a:solidFill>
                <a:schemeClr val="bg1"/>
              </a:solidFill>
              <a:latin typeface="Poppins Ultra-Bold"/>
              <a:ea typeface="Poppins Ultra-Bold"/>
              <a:cs typeface="Poppins Ultra-Bold"/>
              <a:sym typeface="Poppins Ultra-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5DB119-48B2-78B7-CFC8-AB82AFC0F9C1}"/>
              </a:ext>
            </a:extLst>
          </p:cNvPr>
          <p:cNvSpPr txBox="1"/>
          <p:nvPr/>
        </p:nvSpPr>
        <p:spPr>
          <a:xfrm>
            <a:off x="4429836" y="8790505"/>
            <a:ext cx="9362364" cy="54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400" b="1" dirty="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Vinit Solanki</a:t>
            </a:r>
          </a:p>
        </p:txBody>
      </p:sp>
      <p:sp>
        <p:nvSpPr>
          <p:cNvPr id="10" name="TextBox 9">
            <a:hlinkClick r:id="rId7"/>
            <a:extLst>
              <a:ext uri="{FF2B5EF4-FFF2-40B4-BE49-F238E27FC236}">
                <a16:creationId xmlns:a16="http://schemas.microsoft.com/office/drawing/2014/main" id="{47AE8B6E-D8C2-F731-3A42-DEDB40B010EA}"/>
              </a:ext>
            </a:extLst>
          </p:cNvPr>
          <p:cNvSpPr txBox="1"/>
          <p:nvPr/>
        </p:nvSpPr>
        <p:spPr>
          <a:xfrm>
            <a:off x="5219698" y="9579143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Click here for watch video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FC70D-E00B-D1F1-1F97-C9C50C52A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2C87871-F26B-77FE-AA85-41829984102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55EE859-378C-8FDA-8BAD-C41B6E0C20F3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605C9E3-5566-BC8D-12DF-090450350AB1}"/>
                </a:ext>
              </a:extLst>
            </p:cNvPr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1A457C7-4D4B-42A7-6BC4-6617FBD937C0}"/>
                </a:ext>
              </a:extLst>
            </p:cNvPr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F605D928-9A97-71C9-9464-BADB6851E99C}"/>
              </a:ext>
            </a:extLst>
          </p:cNvPr>
          <p:cNvSpPr/>
          <p:nvPr/>
        </p:nvSpPr>
        <p:spPr>
          <a:xfrm>
            <a:off x="722342" y="672469"/>
            <a:ext cx="530888" cy="617312"/>
          </a:xfrm>
          <a:custGeom>
            <a:avLst/>
            <a:gdLst/>
            <a:ahLst/>
            <a:cxnLst/>
            <a:rect l="l" t="t" r="r" b="b"/>
            <a:pathLst>
              <a:path w="530888" h="617312">
                <a:moveTo>
                  <a:pt x="0" y="0"/>
                </a:moveTo>
                <a:lnTo>
                  <a:pt x="530888" y="0"/>
                </a:lnTo>
                <a:lnTo>
                  <a:pt x="530888" y="617312"/>
                </a:lnTo>
                <a:lnTo>
                  <a:pt x="0" y="61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61F440F-CC2B-F010-8FFE-BD229B6455EE}"/>
              </a:ext>
            </a:extLst>
          </p:cNvPr>
          <p:cNvSpPr txBox="1"/>
          <p:nvPr/>
        </p:nvSpPr>
        <p:spPr>
          <a:xfrm>
            <a:off x="8077200" y="1160599"/>
            <a:ext cx="10032376" cy="88639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Average Values and Trends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High-value customers</a:t>
            </a:r>
            <a:r>
              <a:rPr lang="en-US" sz="2400" dirty="0">
                <a:solidFill>
                  <a:schemeClr val="bg1"/>
                </a:solidFill>
              </a:rPr>
              <a:t> (top 25%) contributed the majority of revenue, with </a:t>
            </a:r>
            <a:r>
              <a:rPr lang="en-US" sz="2400" b="1" dirty="0">
                <a:solidFill>
                  <a:schemeClr val="bg1"/>
                </a:solidFill>
              </a:rPr>
              <a:t>£17.3M in 2009-10</a:t>
            </a:r>
            <a:r>
              <a:rPr lang="en-US" sz="2400" dirty="0">
                <a:solidFill>
                  <a:schemeClr val="bg1"/>
                </a:solidFill>
              </a:rPr>
              <a:t> and </a:t>
            </a:r>
            <a:r>
              <a:rPr lang="en-US" sz="2400" b="1" dirty="0">
                <a:solidFill>
                  <a:schemeClr val="bg1"/>
                </a:solidFill>
              </a:rPr>
              <a:t>£17.7M in 2010-11</a:t>
            </a:r>
            <a:r>
              <a:rPr lang="en-US" sz="2400" dirty="0">
                <a:solidFill>
                  <a:schemeClr val="bg1"/>
                </a:solidFill>
              </a:rPr>
              <a:t>, indicating their strong purchasing power.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Medium-tier customers</a:t>
            </a:r>
            <a:r>
              <a:rPr lang="en-US" sz="2400" dirty="0">
                <a:solidFill>
                  <a:schemeClr val="bg1"/>
                </a:solidFill>
              </a:rPr>
              <a:t> showed steady spending of around </a:t>
            </a:r>
            <a:r>
              <a:rPr lang="en-US" sz="2400" b="1" dirty="0">
                <a:solidFill>
                  <a:schemeClr val="bg1"/>
                </a:solidFill>
              </a:rPr>
              <a:t>£1.1M in both years</a:t>
            </a:r>
            <a:r>
              <a:rPr lang="en-US" sz="2400" dirty="0">
                <a:solidFill>
                  <a:schemeClr val="bg1"/>
                </a:solidFill>
              </a:rPr>
              <a:t>, suggesting a stable mid-range customer base.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Low-tier customers</a:t>
            </a:r>
            <a:r>
              <a:rPr lang="en-US" sz="2400" dirty="0">
                <a:solidFill>
                  <a:schemeClr val="bg1"/>
                </a:solidFill>
              </a:rPr>
              <a:t>, the largest group in count, contributed </a:t>
            </a:r>
            <a:r>
              <a:rPr lang="en-US" sz="2400" b="1" dirty="0">
                <a:solidFill>
                  <a:schemeClr val="bg1"/>
                </a:solidFill>
              </a:rPr>
              <a:t>£554K in 2009-10</a:t>
            </a:r>
            <a:r>
              <a:rPr lang="en-US" sz="2400" dirty="0">
                <a:solidFill>
                  <a:schemeClr val="bg1"/>
                </a:solidFill>
              </a:rPr>
              <a:t> and </a:t>
            </a:r>
            <a:r>
              <a:rPr lang="en-US" sz="2400" b="1" dirty="0">
                <a:solidFill>
                  <a:schemeClr val="bg1"/>
                </a:solidFill>
              </a:rPr>
              <a:t>£652K in 2010-11</a:t>
            </a:r>
            <a:r>
              <a:rPr lang="en-US" sz="2400" dirty="0">
                <a:solidFill>
                  <a:schemeClr val="bg1"/>
                </a:solidFill>
              </a:rPr>
              <a:t>, showing a </a:t>
            </a:r>
            <a:r>
              <a:rPr lang="en-US" sz="2400" b="1" dirty="0">
                <a:solidFill>
                  <a:schemeClr val="bg1"/>
                </a:solidFill>
              </a:rPr>
              <a:t>17.7% increase</a:t>
            </a:r>
            <a:r>
              <a:rPr lang="en-US" sz="2400" dirty="0">
                <a:solidFill>
                  <a:schemeClr val="bg1"/>
                </a:solidFill>
              </a:rPr>
              <a:t>, possibly due to an expanding customer base.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Central Tendency and Dispersion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The </a:t>
            </a:r>
            <a:r>
              <a:rPr lang="en-US" sz="2400" b="1" dirty="0">
                <a:solidFill>
                  <a:schemeClr val="bg1"/>
                </a:solidFill>
              </a:rPr>
              <a:t>median expenditure per customer</a:t>
            </a:r>
            <a:r>
              <a:rPr lang="en-US" sz="2400" dirty="0">
                <a:solidFill>
                  <a:schemeClr val="bg1"/>
                </a:solidFill>
              </a:rPr>
              <a:t> falls within the Medium tier, highlighting a balanced spread.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High-tier customers make up only 25% of buyers but contribute over 90% of revenue</a:t>
            </a:r>
            <a:r>
              <a:rPr lang="en-US" sz="2400" dirty="0">
                <a:solidFill>
                  <a:schemeClr val="bg1"/>
                </a:solidFill>
              </a:rPr>
              <a:t>, showing the importance of retaining and nurturing them.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Key Observations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Revenue Concentration: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A small fraction of customers generate most of the revenue</a:t>
            </a:r>
            <a:r>
              <a:rPr lang="en-US" sz="2400" dirty="0">
                <a:solidFill>
                  <a:schemeClr val="bg1"/>
                </a:solidFill>
              </a:rPr>
              <a:t>, emphasizing the need for VIP customer retention strategies.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Medium-tier stability:</a:t>
            </a:r>
            <a:r>
              <a:rPr lang="en-US" sz="2400" dirty="0">
                <a:solidFill>
                  <a:schemeClr val="bg1"/>
                </a:solidFill>
              </a:rPr>
              <a:t> A consistent number of medium spenders suggests a steady core customer base.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Increasing Low-tier spend:</a:t>
            </a:r>
            <a:r>
              <a:rPr lang="en-US" sz="2400" dirty="0">
                <a:solidFill>
                  <a:schemeClr val="bg1"/>
                </a:solidFill>
              </a:rPr>
              <a:t> Growth in the low-tier segment could indicate </a:t>
            </a:r>
            <a:r>
              <a:rPr lang="en-US" sz="2400" b="1" dirty="0">
                <a:solidFill>
                  <a:schemeClr val="bg1"/>
                </a:solidFill>
              </a:rPr>
              <a:t>potential customers to upsell into higher tiers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Marketing Strategy:</a:t>
            </a:r>
            <a:r>
              <a:rPr lang="en-US" sz="2400" dirty="0">
                <a:solidFill>
                  <a:schemeClr val="bg1"/>
                </a:solidFill>
              </a:rPr>
              <a:t> Personalized promotions for </a:t>
            </a:r>
            <a:r>
              <a:rPr lang="en-US" sz="2400" b="1" dirty="0">
                <a:solidFill>
                  <a:schemeClr val="bg1"/>
                </a:solidFill>
              </a:rPr>
              <a:t>high spenders</a:t>
            </a:r>
            <a:r>
              <a:rPr lang="en-US" sz="2400" dirty="0">
                <a:solidFill>
                  <a:schemeClr val="bg1"/>
                </a:solidFill>
              </a:rPr>
              <a:t>, loyalty programs for </a:t>
            </a:r>
            <a:r>
              <a:rPr lang="en-US" sz="2400" b="1" dirty="0">
                <a:solidFill>
                  <a:schemeClr val="bg1"/>
                </a:solidFill>
              </a:rPr>
              <a:t>medium-tier customers</a:t>
            </a:r>
            <a:r>
              <a:rPr lang="en-US" sz="2400" dirty="0">
                <a:solidFill>
                  <a:schemeClr val="bg1"/>
                </a:solidFill>
              </a:rPr>
              <a:t>, and incentives to increase </a:t>
            </a:r>
            <a:r>
              <a:rPr lang="en-US" sz="2400" b="1" dirty="0">
                <a:solidFill>
                  <a:schemeClr val="bg1"/>
                </a:solidFill>
              </a:rPr>
              <a:t>low-tier spending</a:t>
            </a:r>
            <a:r>
              <a:rPr lang="en-US" sz="2400" dirty="0">
                <a:solidFill>
                  <a:schemeClr val="bg1"/>
                </a:solidFill>
              </a:rPr>
              <a:t> can drive further growth.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69CAAB75-8AB6-9591-31E8-603CBE83764A}"/>
              </a:ext>
            </a:extLst>
          </p:cNvPr>
          <p:cNvSpPr txBox="1"/>
          <p:nvPr/>
        </p:nvSpPr>
        <p:spPr>
          <a:xfrm>
            <a:off x="6775784" y="-10391"/>
            <a:ext cx="12687538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buNone/>
            </a:pPr>
            <a:r>
              <a:rPr lang="en-IN" sz="6000" b="0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Data Segmentation for Marketing</a:t>
            </a:r>
            <a:endParaRPr lang="en-IN" sz="6000" b="0" dirty="0">
              <a:solidFill>
                <a:schemeClr val="bg1"/>
              </a:solidFill>
              <a:effectLst/>
            </a:endParaRPr>
          </a:p>
          <a:p>
            <a:pPr>
              <a:buNone/>
            </a:pPr>
            <a:br>
              <a:rPr lang="en-IN" sz="6000" dirty="0">
                <a:solidFill>
                  <a:schemeClr val="bg1"/>
                </a:solidFill>
              </a:rPr>
            </a:br>
            <a:endParaRPr lang="en-US" sz="6000" b="1" dirty="0">
              <a:solidFill>
                <a:schemeClr val="bg1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5662CDC8-3D74-2F09-75D9-FA20AF6C9CDC}"/>
              </a:ext>
            </a:extLst>
          </p:cNvPr>
          <p:cNvSpPr/>
          <p:nvPr/>
        </p:nvSpPr>
        <p:spPr>
          <a:xfrm>
            <a:off x="15201900" y="-2854591"/>
            <a:ext cx="6172200" cy="6172200"/>
          </a:xfrm>
          <a:custGeom>
            <a:avLst/>
            <a:gdLst/>
            <a:ahLst/>
            <a:cxnLst/>
            <a:rect l="l" t="t" r="r" b="b"/>
            <a:pathLst>
              <a:path w="6172200" h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43E335-90E3-5239-8879-E07752DAC8B7}"/>
              </a:ext>
            </a:extLst>
          </p:cNvPr>
          <p:cNvSpPr txBox="1"/>
          <p:nvPr/>
        </p:nvSpPr>
        <p:spPr>
          <a:xfrm rot="16200000">
            <a:off x="215912" y="3084360"/>
            <a:ext cx="1767028" cy="522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b="1" dirty="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2009-10</a:t>
            </a:r>
            <a:endParaRPr lang="en-US" sz="1800" b="1" dirty="0">
              <a:solidFill>
                <a:srgbClr val="FFFFFF"/>
              </a:solidFill>
              <a:latin typeface="Poppins Ultra-Bold"/>
              <a:ea typeface="Poppins Ultra-Bold"/>
              <a:cs typeface="Poppins Ultra-Bold"/>
              <a:sym typeface="Poppins Ultra-Bol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611B6A-5F15-CBDE-AEDB-CA2E6B746EA6}"/>
              </a:ext>
            </a:extLst>
          </p:cNvPr>
          <p:cNvSpPr txBox="1"/>
          <p:nvPr/>
        </p:nvSpPr>
        <p:spPr>
          <a:xfrm rot="16200000">
            <a:off x="4083" y="6445766"/>
            <a:ext cx="2212583" cy="522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b="1" dirty="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2010-11</a:t>
            </a:r>
            <a:endParaRPr lang="en-US" sz="1800" b="1" dirty="0">
              <a:solidFill>
                <a:srgbClr val="FFFFFF"/>
              </a:solidFill>
              <a:latin typeface="Poppins Ultra-Bold"/>
              <a:ea typeface="Poppins Ultra-Bold"/>
              <a:cs typeface="Poppins Ultra-Bold"/>
              <a:sym typeface="Poppins Ultra-Bold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26FDDFD-ED28-E170-9620-506DBD94B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923020"/>
              </p:ext>
            </p:extLst>
          </p:nvPr>
        </p:nvGraphicFramePr>
        <p:xfrm>
          <a:off x="2220750" y="6134100"/>
          <a:ext cx="4555034" cy="23813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4496">
                  <a:extLst>
                    <a:ext uri="{9D8B030D-6E8A-4147-A177-3AD203B41FA5}">
                      <a16:colId xmlns:a16="http://schemas.microsoft.com/office/drawing/2014/main" val="4140186484"/>
                    </a:ext>
                  </a:extLst>
                </a:gridCol>
                <a:gridCol w="1867081">
                  <a:extLst>
                    <a:ext uri="{9D8B030D-6E8A-4147-A177-3AD203B41FA5}">
                      <a16:colId xmlns:a16="http://schemas.microsoft.com/office/drawing/2014/main" val="4290378369"/>
                    </a:ext>
                  </a:extLst>
                </a:gridCol>
                <a:gridCol w="1593457">
                  <a:extLst>
                    <a:ext uri="{9D8B030D-6E8A-4147-A177-3AD203B41FA5}">
                      <a16:colId xmlns:a16="http://schemas.microsoft.com/office/drawing/2014/main" val="4153216966"/>
                    </a:ext>
                  </a:extLst>
                </a:gridCol>
              </a:tblGrid>
              <a:tr h="76000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>
                          <a:solidFill>
                            <a:schemeClr val="bg1"/>
                          </a:solidFill>
                          <a:effectLst/>
                        </a:rPr>
                        <a:t>Row Labels</a:t>
                      </a:r>
                      <a:endParaRPr lang="en-IN" sz="1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Sum of Sum of Revenue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>
                          <a:solidFill>
                            <a:schemeClr val="bg1"/>
                          </a:solidFill>
                          <a:effectLst/>
                        </a:rPr>
                        <a:t>Count of Row Labels</a:t>
                      </a:r>
                      <a:endParaRPr lang="en-IN" sz="1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200547"/>
                  </a:ext>
                </a:extLst>
              </a:tr>
              <a:tr h="40533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>
                          <a:solidFill>
                            <a:schemeClr val="bg1"/>
                          </a:solidFill>
                          <a:effectLst/>
                        </a:rPr>
                        <a:t>High</a:t>
                      </a:r>
                      <a:endParaRPr lang="en-IN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u="none" strike="noStrike">
                          <a:solidFill>
                            <a:schemeClr val="bg1"/>
                          </a:solidFill>
                          <a:effectLst/>
                        </a:rPr>
                        <a:t>17713850.49</a:t>
                      </a:r>
                      <a:endParaRPr lang="en-IN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u="none" strike="noStrike">
                          <a:solidFill>
                            <a:schemeClr val="bg1"/>
                          </a:solidFill>
                          <a:effectLst/>
                        </a:rPr>
                        <a:t>1094</a:t>
                      </a:r>
                      <a:endParaRPr lang="en-IN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279674"/>
                  </a:ext>
                </a:extLst>
              </a:tr>
              <a:tr h="40533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Low</a:t>
                      </a:r>
                      <a:endParaRPr lang="en-IN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u="none" strike="noStrike">
                          <a:solidFill>
                            <a:schemeClr val="bg1"/>
                          </a:solidFill>
                          <a:effectLst/>
                        </a:rPr>
                        <a:t>652630.572</a:t>
                      </a:r>
                      <a:endParaRPr lang="en-IN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u="none" strike="noStrike">
                          <a:solidFill>
                            <a:schemeClr val="bg1"/>
                          </a:solidFill>
                          <a:effectLst/>
                        </a:rPr>
                        <a:t>2188</a:t>
                      </a:r>
                      <a:endParaRPr lang="en-IN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91006"/>
                  </a:ext>
                </a:extLst>
              </a:tr>
              <a:tr h="40533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>
                          <a:solidFill>
                            <a:schemeClr val="bg1"/>
                          </a:solidFill>
                          <a:effectLst/>
                        </a:rPr>
                        <a:t>Medium</a:t>
                      </a:r>
                      <a:endParaRPr lang="en-IN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1129050.801</a:t>
                      </a:r>
                      <a:endParaRPr lang="en-IN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u="none" strike="noStrike">
                          <a:solidFill>
                            <a:schemeClr val="bg1"/>
                          </a:solidFill>
                          <a:effectLst/>
                        </a:rPr>
                        <a:t>1093</a:t>
                      </a:r>
                      <a:endParaRPr lang="en-IN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65708"/>
                  </a:ext>
                </a:extLst>
              </a:tr>
              <a:tr h="40533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>
                          <a:solidFill>
                            <a:schemeClr val="bg1"/>
                          </a:solidFill>
                          <a:effectLst/>
                        </a:rPr>
                        <a:t>Grand Total</a:t>
                      </a:r>
                      <a:endParaRPr lang="en-IN" sz="1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u="none" strike="noStrike">
                          <a:solidFill>
                            <a:schemeClr val="bg1"/>
                          </a:solidFill>
                          <a:effectLst/>
                        </a:rPr>
                        <a:t>19495531.87</a:t>
                      </a:r>
                      <a:endParaRPr lang="en-IN" sz="1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4375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659323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99BAD47-3238-0D39-70CD-149D5699C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255238"/>
              </p:ext>
            </p:extLst>
          </p:nvPr>
        </p:nvGraphicFramePr>
        <p:xfrm>
          <a:off x="2226764" y="2343240"/>
          <a:ext cx="4555034" cy="24003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4496">
                  <a:extLst>
                    <a:ext uri="{9D8B030D-6E8A-4147-A177-3AD203B41FA5}">
                      <a16:colId xmlns:a16="http://schemas.microsoft.com/office/drawing/2014/main" val="4007414701"/>
                    </a:ext>
                  </a:extLst>
                </a:gridCol>
                <a:gridCol w="1593457">
                  <a:extLst>
                    <a:ext uri="{9D8B030D-6E8A-4147-A177-3AD203B41FA5}">
                      <a16:colId xmlns:a16="http://schemas.microsoft.com/office/drawing/2014/main" val="4037564743"/>
                    </a:ext>
                  </a:extLst>
                </a:gridCol>
                <a:gridCol w="1867081">
                  <a:extLst>
                    <a:ext uri="{9D8B030D-6E8A-4147-A177-3AD203B41FA5}">
                      <a16:colId xmlns:a16="http://schemas.microsoft.com/office/drawing/2014/main" val="1418863245"/>
                    </a:ext>
                  </a:extLst>
                </a:gridCol>
              </a:tblGrid>
              <a:tr h="476268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>
                          <a:solidFill>
                            <a:schemeClr val="bg1"/>
                          </a:solidFill>
                          <a:effectLst/>
                        </a:rPr>
                        <a:t>Row Labels</a:t>
                      </a:r>
                      <a:endParaRPr lang="en-IN" sz="1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>
                          <a:solidFill>
                            <a:schemeClr val="bg1"/>
                          </a:solidFill>
                          <a:effectLst/>
                        </a:rPr>
                        <a:t>Count of Row Labels</a:t>
                      </a:r>
                      <a:endParaRPr lang="en-IN" sz="1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Sum of Sum of Revenue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842597"/>
                  </a:ext>
                </a:extLst>
              </a:tr>
              <a:tr h="476268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>
                          <a:solidFill>
                            <a:schemeClr val="bg1"/>
                          </a:solidFill>
                          <a:effectLst/>
                        </a:rPr>
                        <a:t>High</a:t>
                      </a:r>
                      <a:endParaRPr lang="en-IN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u="none" strike="noStrike">
                          <a:solidFill>
                            <a:schemeClr val="bg1"/>
                          </a:solidFill>
                          <a:effectLst/>
                        </a:rPr>
                        <a:t>1096</a:t>
                      </a:r>
                      <a:endParaRPr lang="en-IN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u="none" strike="noStrike">
                          <a:solidFill>
                            <a:schemeClr val="bg1"/>
                          </a:solidFill>
                          <a:effectLst/>
                        </a:rPr>
                        <a:t>17296179.61</a:t>
                      </a:r>
                      <a:endParaRPr lang="en-IN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249496"/>
                  </a:ext>
                </a:extLst>
              </a:tr>
              <a:tr h="476268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>
                          <a:solidFill>
                            <a:schemeClr val="bg1"/>
                          </a:solidFill>
                          <a:effectLst/>
                        </a:rPr>
                        <a:t>Low</a:t>
                      </a:r>
                      <a:endParaRPr lang="en-IN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2193</a:t>
                      </a:r>
                      <a:endParaRPr lang="en-IN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u="none" strike="noStrike">
                          <a:solidFill>
                            <a:schemeClr val="bg1"/>
                          </a:solidFill>
                          <a:effectLst/>
                        </a:rPr>
                        <a:t>554390.842</a:t>
                      </a:r>
                      <a:endParaRPr lang="en-IN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347774"/>
                  </a:ext>
                </a:extLst>
              </a:tr>
              <a:tr h="476268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>
                          <a:solidFill>
                            <a:schemeClr val="bg1"/>
                          </a:solidFill>
                          <a:effectLst/>
                        </a:rPr>
                        <a:t>Medium</a:t>
                      </a:r>
                      <a:endParaRPr lang="en-IN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u="none" strike="noStrike">
                          <a:solidFill>
                            <a:schemeClr val="bg1"/>
                          </a:solidFill>
                          <a:effectLst/>
                        </a:rPr>
                        <a:t>1096</a:t>
                      </a:r>
                      <a:endParaRPr lang="en-IN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u="none" strike="noStrike">
                          <a:solidFill>
                            <a:schemeClr val="bg1"/>
                          </a:solidFill>
                          <a:effectLst/>
                        </a:rPr>
                        <a:t>1165539.311</a:t>
                      </a:r>
                      <a:endParaRPr lang="en-IN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122651"/>
                  </a:ext>
                </a:extLst>
              </a:tr>
              <a:tr h="476268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u="none" strike="noStrike">
                          <a:solidFill>
                            <a:schemeClr val="bg1"/>
                          </a:solidFill>
                          <a:effectLst/>
                        </a:rPr>
                        <a:t>Grand Total</a:t>
                      </a:r>
                      <a:endParaRPr lang="en-IN" sz="1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u="none" strike="noStrike">
                          <a:solidFill>
                            <a:schemeClr val="bg1"/>
                          </a:solidFill>
                          <a:effectLst/>
                        </a:rPr>
                        <a:t>4385</a:t>
                      </a:r>
                      <a:endParaRPr lang="en-IN" sz="1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19016109.77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094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8320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927660-436E-998C-EB3A-1F884560D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20476" y="-16842"/>
            <a:ext cx="18308476" cy="1160884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37886" y="-1333500"/>
            <a:ext cx="18883086" cy="12572999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86000"/>
                  </a:srgbClr>
                </a:gs>
                <a:gs pos="50000">
                  <a:srgbClr val="001496">
                    <a:alpha val="86000"/>
                  </a:srgbClr>
                </a:gs>
                <a:gs pos="100000">
                  <a:srgbClr val="000F70">
                    <a:alpha val="86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22342" y="672469"/>
            <a:ext cx="530888" cy="617312"/>
          </a:xfrm>
          <a:custGeom>
            <a:avLst/>
            <a:gdLst/>
            <a:ahLst/>
            <a:cxnLst/>
            <a:rect l="l" t="t" r="r" b="b"/>
            <a:pathLst>
              <a:path w="530888" h="617312">
                <a:moveTo>
                  <a:pt x="0" y="0"/>
                </a:moveTo>
                <a:lnTo>
                  <a:pt x="530888" y="0"/>
                </a:lnTo>
                <a:lnTo>
                  <a:pt x="530888" y="617312"/>
                </a:lnTo>
                <a:lnTo>
                  <a:pt x="0" y="6173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412211" y="515107"/>
            <a:ext cx="14653742" cy="24345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4"/>
              </a:lnSpc>
            </a:pPr>
            <a:r>
              <a:rPr lang="en-IN" sz="9600" dirty="0">
                <a:solidFill>
                  <a:schemeClr val="bg1"/>
                </a:solidFill>
              </a:rPr>
              <a:t>Dashboard for Stakeholders</a:t>
            </a:r>
          </a:p>
          <a:p>
            <a:pPr algn="ctr">
              <a:lnSpc>
                <a:spcPts val="9414"/>
              </a:lnSpc>
            </a:pPr>
            <a:r>
              <a:rPr lang="en-IN" sz="9600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2009-10</a:t>
            </a:r>
            <a:endParaRPr lang="en-US" sz="9052" b="1" dirty="0">
              <a:solidFill>
                <a:schemeClr val="bg1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496029" y="8806749"/>
            <a:ext cx="1274721" cy="451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-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50821007-A0EB-4137-B93F-C3B26F414A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635271"/>
              </p:ext>
            </p:extLst>
          </p:nvPr>
        </p:nvGraphicFramePr>
        <p:xfrm>
          <a:off x="370389" y="4495800"/>
          <a:ext cx="8763000" cy="5791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6D3361A8-3F37-4560-82BA-C7C56DF6CD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9585826"/>
              </p:ext>
            </p:extLst>
          </p:nvPr>
        </p:nvGraphicFramePr>
        <p:xfrm>
          <a:off x="9220200" y="3223585"/>
          <a:ext cx="8763000" cy="65483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15" name="Graphic 14">
            <a:extLst>
              <a:ext uri="{FF2B5EF4-FFF2-40B4-BE49-F238E27FC236}">
                <a16:creationId xmlns:a16="http://schemas.microsoft.com/office/drawing/2014/main" id="{7B9E083B-574F-DA17-15CB-E852E50081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225715" y="3837681"/>
            <a:ext cx="1838325" cy="2466975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637FC52-973E-2F22-6258-5774320875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013846"/>
              </p:ext>
            </p:extLst>
          </p:nvPr>
        </p:nvGraphicFramePr>
        <p:xfrm>
          <a:off x="137886" y="3223585"/>
          <a:ext cx="3316960" cy="7082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16960">
                  <a:extLst>
                    <a:ext uri="{9D8B030D-6E8A-4147-A177-3AD203B41FA5}">
                      <a16:colId xmlns:a16="http://schemas.microsoft.com/office/drawing/2014/main" val="1506339200"/>
                    </a:ext>
                  </a:extLst>
                </a:gridCol>
              </a:tblGrid>
              <a:tr h="35413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Average Sale per Transaction</a:t>
                      </a:r>
                      <a:endParaRPr lang="en-IN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009424"/>
                  </a:ext>
                </a:extLst>
              </a:tr>
              <a:tr h="35413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329.923137</a:t>
                      </a:r>
                      <a:endParaRPr lang="en-IN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998745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263DD5C-9F47-C058-5709-74D9065880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454148"/>
              </p:ext>
            </p:extLst>
          </p:nvPr>
        </p:nvGraphicFramePr>
        <p:xfrm>
          <a:off x="476046" y="1896711"/>
          <a:ext cx="2408409" cy="11511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08409">
                  <a:extLst>
                    <a:ext uri="{9D8B030D-6E8A-4147-A177-3AD203B41FA5}">
                      <a16:colId xmlns:a16="http://schemas.microsoft.com/office/drawing/2014/main" val="1272899311"/>
                    </a:ext>
                  </a:extLst>
                </a:gridCol>
              </a:tblGrid>
              <a:tr h="57555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Sum of Revenue</a:t>
                      </a:r>
                      <a:endParaRPr lang="en-IN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5763945"/>
                  </a:ext>
                </a:extLst>
              </a:tr>
              <a:tr h="57555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9508054.884</a:t>
                      </a:r>
                      <a:endParaRPr lang="en-IN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83978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1480A-882B-67EB-EAA1-60601FDDD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DCF92C1-9590-6613-1B05-6CEF913F030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F48B8A-59DA-5BA1-DA54-3F79A35A8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20476" y="-16842"/>
            <a:ext cx="18308476" cy="11608843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E3A39095-878D-9EA1-67F2-0350924D8145}"/>
              </a:ext>
            </a:extLst>
          </p:cNvPr>
          <p:cNvGrpSpPr/>
          <p:nvPr/>
        </p:nvGrpSpPr>
        <p:grpSpPr>
          <a:xfrm>
            <a:off x="0" y="0"/>
            <a:ext cx="18288000" cy="12153900"/>
            <a:chOff x="0" y="0"/>
            <a:chExt cx="4816593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DAA18C2-A11A-DB4A-04EA-B2AFD6B9B2A1}"/>
                </a:ext>
              </a:extLst>
            </p:cNvPr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86000"/>
                  </a:srgbClr>
                </a:gs>
                <a:gs pos="50000">
                  <a:srgbClr val="001496">
                    <a:alpha val="86000"/>
                  </a:srgbClr>
                </a:gs>
                <a:gs pos="100000">
                  <a:srgbClr val="000F70">
                    <a:alpha val="86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7B2AA091-BD90-59F1-C877-9AFC5C2CAAB6}"/>
                </a:ext>
              </a:extLst>
            </p:cNvPr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9B296EE9-747B-140A-2C2B-961259CBF492}"/>
              </a:ext>
            </a:extLst>
          </p:cNvPr>
          <p:cNvSpPr/>
          <p:nvPr/>
        </p:nvSpPr>
        <p:spPr>
          <a:xfrm>
            <a:off x="722342" y="672469"/>
            <a:ext cx="530888" cy="617312"/>
          </a:xfrm>
          <a:custGeom>
            <a:avLst/>
            <a:gdLst/>
            <a:ahLst/>
            <a:cxnLst/>
            <a:rect l="l" t="t" r="r" b="b"/>
            <a:pathLst>
              <a:path w="530888" h="617312">
                <a:moveTo>
                  <a:pt x="0" y="0"/>
                </a:moveTo>
                <a:lnTo>
                  <a:pt x="530888" y="0"/>
                </a:lnTo>
                <a:lnTo>
                  <a:pt x="530888" y="617312"/>
                </a:lnTo>
                <a:lnTo>
                  <a:pt x="0" y="6173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09A2B4E-B984-CAD3-2F44-D32D854E890F}"/>
              </a:ext>
            </a:extLst>
          </p:cNvPr>
          <p:cNvSpPr txBox="1"/>
          <p:nvPr/>
        </p:nvSpPr>
        <p:spPr>
          <a:xfrm>
            <a:off x="2412211" y="515107"/>
            <a:ext cx="14653742" cy="24345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4"/>
              </a:lnSpc>
            </a:pPr>
            <a:r>
              <a:rPr lang="en-IN" sz="9600" dirty="0">
                <a:solidFill>
                  <a:schemeClr val="bg1"/>
                </a:solidFill>
              </a:rPr>
              <a:t>Dashboard for Stakeholders</a:t>
            </a:r>
          </a:p>
          <a:p>
            <a:pPr algn="ctr">
              <a:lnSpc>
                <a:spcPts val="9414"/>
              </a:lnSpc>
            </a:pPr>
            <a:r>
              <a:rPr lang="en-IN" sz="9600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2010-11</a:t>
            </a:r>
            <a:endParaRPr lang="en-US" sz="9052" b="1" dirty="0">
              <a:solidFill>
                <a:schemeClr val="bg1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66A0340F-DBE3-9395-4B47-D4307A3D96AA}"/>
              </a:ext>
            </a:extLst>
          </p:cNvPr>
          <p:cNvSpPr txBox="1"/>
          <p:nvPr/>
        </p:nvSpPr>
        <p:spPr>
          <a:xfrm>
            <a:off x="8496029" y="8806749"/>
            <a:ext cx="1274721" cy="451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-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CDF8D38C-5001-68AA-EE10-7E4681106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232132"/>
              </p:ext>
            </p:extLst>
          </p:nvPr>
        </p:nvGraphicFramePr>
        <p:xfrm>
          <a:off x="137886" y="3223585"/>
          <a:ext cx="3316960" cy="7082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16960">
                  <a:extLst>
                    <a:ext uri="{9D8B030D-6E8A-4147-A177-3AD203B41FA5}">
                      <a16:colId xmlns:a16="http://schemas.microsoft.com/office/drawing/2014/main" val="1506339200"/>
                    </a:ext>
                  </a:extLst>
                </a:gridCol>
              </a:tblGrid>
              <a:tr h="35413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solidFill>
                            <a:schemeClr val="bg1"/>
                          </a:solidFill>
                          <a:effectLst/>
                        </a:rPr>
                        <a:t>Average of Revenue</a:t>
                      </a:r>
                      <a:endParaRPr lang="en-IN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009424"/>
                  </a:ext>
                </a:extLst>
              </a:tr>
              <a:tr h="35413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17.988</a:t>
                      </a:r>
                    </a:p>
                  </a:txBody>
                  <a:tcPr marL="7620" marR="7620" marT="7620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998745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D432140-44F1-A1F4-3891-78ACEB744F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214253"/>
              </p:ext>
            </p:extLst>
          </p:nvPr>
        </p:nvGraphicFramePr>
        <p:xfrm>
          <a:off x="476046" y="1896711"/>
          <a:ext cx="2408409" cy="11511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08409">
                  <a:extLst>
                    <a:ext uri="{9D8B030D-6E8A-4147-A177-3AD203B41FA5}">
                      <a16:colId xmlns:a16="http://schemas.microsoft.com/office/drawing/2014/main" val="1272899311"/>
                    </a:ext>
                  </a:extLst>
                </a:gridCol>
              </a:tblGrid>
              <a:tr h="57555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Sum of Revenue</a:t>
                      </a:r>
                      <a:endParaRPr lang="en-IN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5763945"/>
                  </a:ext>
                </a:extLst>
              </a:tr>
              <a:tr h="57555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9747765.934</a:t>
                      </a:r>
                      <a:endParaRPr lang="en-IN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839783"/>
                  </a:ext>
                </a:extLst>
              </a:tr>
            </a:tbl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E33BFF2F-E0E9-E88A-AD49-027153537A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6504824"/>
              </p:ext>
            </p:extLst>
          </p:nvPr>
        </p:nvGraphicFramePr>
        <p:xfrm>
          <a:off x="9375913" y="3817167"/>
          <a:ext cx="8345458" cy="5488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15" name="Graphic 14">
            <a:extLst>
              <a:ext uri="{FF2B5EF4-FFF2-40B4-BE49-F238E27FC236}">
                <a16:creationId xmlns:a16="http://schemas.microsoft.com/office/drawing/2014/main" id="{5A80D1A5-3F84-3C37-643E-32B293E025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392400" y="1602554"/>
            <a:ext cx="1838325" cy="2466975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24D07971-6EAA-DAF0-0BBA-225DA23BE4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6222470"/>
              </p:ext>
            </p:extLst>
          </p:nvPr>
        </p:nvGraphicFramePr>
        <p:xfrm>
          <a:off x="508703" y="4594116"/>
          <a:ext cx="7987322" cy="46641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  <p:extLst>
      <p:ext uri="{BB962C8B-B14F-4D97-AF65-F5344CB8AC3E}">
        <p14:creationId xmlns:p14="http://schemas.microsoft.com/office/powerpoint/2010/main" val="552689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030D6-72E5-4219-89CC-E8432E524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980FC3A-AA67-F974-7A64-68EB34EF7A2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5DAB8C7-3763-7349-6779-E650957E4E47}"/>
              </a:ext>
            </a:extLst>
          </p:cNvPr>
          <p:cNvSpPr/>
          <p:nvPr/>
        </p:nvSpPr>
        <p:spPr>
          <a:xfrm>
            <a:off x="0" y="0"/>
            <a:ext cx="18287996" cy="10287000"/>
          </a:xfrm>
          <a:custGeom>
            <a:avLst/>
            <a:gdLst/>
            <a:ahLst/>
            <a:cxnLst/>
            <a:rect l="l" t="t" r="r" b="b"/>
            <a:pathLst>
              <a:path w="4816592" h="2709333">
                <a:moveTo>
                  <a:pt x="0" y="0"/>
                </a:moveTo>
                <a:lnTo>
                  <a:pt x="4816592" y="0"/>
                </a:lnTo>
                <a:lnTo>
                  <a:pt x="4816592" y="2709333"/>
                </a:lnTo>
                <a:lnTo>
                  <a:pt x="0" y="2709333"/>
                </a:lnTo>
                <a:close/>
              </a:path>
            </a:pathLst>
          </a:custGeom>
          <a:gradFill rotWithShape="1">
            <a:gsLst>
              <a:gs pos="0">
                <a:srgbClr val="00D1FF">
                  <a:alpha val="86000"/>
                </a:srgbClr>
              </a:gs>
              <a:gs pos="50000">
                <a:srgbClr val="001496">
                  <a:alpha val="86000"/>
                </a:srgbClr>
              </a:gs>
              <a:gs pos="100000">
                <a:srgbClr val="000F70">
                  <a:alpha val="86000"/>
                </a:srgbClr>
              </a:gs>
            </a:gsLst>
            <a:path path="circle">
              <a:fillToRect l="50000" t="50000" r="50000" b="50000"/>
            </a:path>
          </a:gradFill>
        </p:spPr>
        <p:txBody>
          <a:bodyPr/>
          <a:lstStyle/>
          <a:p>
            <a:endParaRPr lang="en-IN" dirty="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E3758AC-DEB5-BF6B-3B2D-0AA8EE698789}"/>
              </a:ext>
            </a:extLst>
          </p:cNvPr>
          <p:cNvSpPr txBox="1"/>
          <p:nvPr/>
        </p:nvSpPr>
        <p:spPr>
          <a:xfrm>
            <a:off x="0" y="-144661"/>
            <a:ext cx="18288000" cy="1043166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  <a:p>
            <a:pPr algn="ctr">
              <a:lnSpc>
                <a:spcPts val="2659"/>
              </a:lnSpc>
            </a:pPr>
            <a:endParaRPr/>
          </a:p>
          <a:p>
            <a:pPr algn="ctr">
              <a:lnSpc>
                <a:spcPts val="2659"/>
              </a:lnSpc>
            </a:pPr>
            <a:endParaRPr/>
          </a:p>
          <a:p>
            <a:pPr algn="ctr">
              <a:lnSpc>
                <a:spcPts val="2659"/>
              </a:lnSpc>
            </a:pPr>
            <a:endParaRPr/>
          </a:p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D1AADEFD-1C5D-38D6-FC76-A3F82A4BAD09}"/>
              </a:ext>
            </a:extLst>
          </p:cNvPr>
          <p:cNvSpPr/>
          <p:nvPr/>
        </p:nvSpPr>
        <p:spPr>
          <a:xfrm>
            <a:off x="722342" y="672469"/>
            <a:ext cx="530888" cy="617312"/>
          </a:xfrm>
          <a:custGeom>
            <a:avLst/>
            <a:gdLst/>
            <a:ahLst/>
            <a:cxnLst/>
            <a:rect l="l" t="t" r="r" b="b"/>
            <a:pathLst>
              <a:path w="530888" h="617312">
                <a:moveTo>
                  <a:pt x="0" y="0"/>
                </a:moveTo>
                <a:lnTo>
                  <a:pt x="530888" y="0"/>
                </a:lnTo>
                <a:lnTo>
                  <a:pt x="530888" y="617312"/>
                </a:lnTo>
                <a:lnTo>
                  <a:pt x="0" y="61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CE631A27-6D9B-3D0E-984C-9D27367AA367}"/>
              </a:ext>
            </a:extLst>
          </p:cNvPr>
          <p:cNvSpPr/>
          <p:nvPr/>
        </p:nvSpPr>
        <p:spPr>
          <a:xfrm>
            <a:off x="5839908" y="2165933"/>
            <a:ext cx="6608184" cy="6602071"/>
          </a:xfrm>
          <a:custGeom>
            <a:avLst/>
            <a:gdLst/>
            <a:ahLst/>
            <a:cxnLst/>
            <a:rect l="l" t="t" r="r" b="b"/>
            <a:pathLst>
              <a:path w="6608184" h="6602071">
                <a:moveTo>
                  <a:pt x="0" y="0"/>
                </a:moveTo>
                <a:lnTo>
                  <a:pt x="6608184" y="0"/>
                </a:lnTo>
                <a:lnTo>
                  <a:pt x="6608184" y="6602071"/>
                </a:lnTo>
                <a:lnTo>
                  <a:pt x="0" y="66020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9FAD22D7-CD2F-FB54-85FD-8276D374F05A}"/>
              </a:ext>
            </a:extLst>
          </p:cNvPr>
          <p:cNvSpPr txBox="1"/>
          <p:nvPr/>
        </p:nvSpPr>
        <p:spPr>
          <a:xfrm>
            <a:off x="1961751" y="4399062"/>
            <a:ext cx="14706084" cy="1478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4"/>
              </a:lnSpc>
            </a:pPr>
            <a:r>
              <a:rPr lang="en-US" sz="16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Thank you </a:t>
            </a:r>
            <a:endParaRPr lang="en-US" sz="16000" b="1" dirty="0">
              <a:solidFill>
                <a:schemeClr val="bg1"/>
              </a:solidFill>
              <a:latin typeface="Poppins" panose="00000500000000000000" pitchFamily="2" charset="0"/>
              <a:ea typeface="Poppins Bold"/>
              <a:cs typeface="Poppins" panose="00000500000000000000" pitchFamily="2" charset="0"/>
              <a:sym typeface="Poppins Bold"/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B8E2D1BD-54DB-920B-BB3F-9083CDB2E911}"/>
              </a:ext>
            </a:extLst>
          </p:cNvPr>
          <p:cNvSpPr/>
          <p:nvPr/>
        </p:nvSpPr>
        <p:spPr>
          <a:xfrm>
            <a:off x="8029515" y="-1031595"/>
            <a:ext cx="12370599" cy="1799360"/>
          </a:xfrm>
          <a:custGeom>
            <a:avLst/>
            <a:gdLst/>
            <a:ahLst/>
            <a:cxnLst/>
            <a:rect l="l" t="t" r="r" b="b"/>
            <a:pathLst>
              <a:path w="12370599" h="1799360">
                <a:moveTo>
                  <a:pt x="0" y="0"/>
                </a:moveTo>
                <a:lnTo>
                  <a:pt x="12370599" y="0"/>
                </a:lnTo>
                <a:lnTo>
                  <a:pt x="12370599" y="1799360"/>
                </a:lnTo>
                <a:lnTo>
                  <a:pt x="0" y="17993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9927CAE9-2F24-4C1F-4707-C7BA801BE4D5}"/>
              </a:ext>
            </a:extLst>
          </p:cNvPr>
          <p:cNvSpPr txBox="1"/>
          <p:nvPr/>
        </p:nvSpPr>
        <p:spPr>
          <a:xfrm>
            <a:off x="8496029" y="8806749"/>
            <a:ext cx="1274721" cy="451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-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686873-8054-7739-0F89-5824A13DE978}"/>
              </a:ext>
            </a:extLst>
          </p:cNvPr>
          <p:cNvSpPr txBox="1"/>
          <p:nvPr/>
        </p:nvSpPr>
        <p:spPr>
          <a:xfrm>
            <a:off x="4151587" y="6407046"/>
            <a:ext cx="103264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Data Speaks. Insights Lead.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0586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144661"/>
            <a:ext cx="18288000" cy="10431661"/>
            <a:chOff x="0" y="-38100"/>
            <a:chExt cx="4816593" cy="2747433"/>
          </a:xfrm>
        </p:grpSpPr>
        <p:sp>
          <p:nvSpPr>
            <p:cNvPr id="4" name="Freeform 4"/>
            <p:cNvSpPr/>
            <p:nvPr/>
          </p:nvSpPr>
          <p:spPr>
            <a:xfrm>
              <a:off x="0" y="-10035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22342" y="672469"/>
            <a:ext cx="530888" cy="617312"/>
          </a:xfrm>
          <a:custGeom>
            <a:avLst/>
            <a:gdLst/>
            <a:ahLst/>
            <a:cxnLst/>
            <a:rect l="l" t="t" r="r" b="b"/>
            <a:pathLst>
              <a:path w="530888" h="617312">
                <a:moveTo>
                  <a:pt x="0" y="0"/>
                </a:moveTo>
                <a:lnTo>
                  <a:pt x="530888" y="0"/>
                </a:lnTo>
                <a:lnTo>
                  <a:pt x="530888" y="617312"/>
                </a:lnTo>
                <a:lnTo>
                  <a:pt x="0" y="61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381000" y="2313625"/>
            <a:ext cx="5961378" cy="6318882"/>
            <a:chOff x="0" y="0"/>
            <a:chExt cx="923573" cy="97896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23573" cy="978960"/>
            </a:xfrm>
            <a:custGeom>
              <a:avLst/>
              <a:gdLst/>
              <a:ahLst/>
              <a:cxnLst/>
              <a:rect l="l" t="t" r="r" b="b"/>
              <a:pathLst>
                <a:path w="923573" h="978960">
                  <a:moveTo>
                    <a:pt x="103894" y="0"/>
                  </a:moveTo>
                  <a:lnTo>
                    <a:pt x="819679" y="0"/>
                  </a:lnTo>
                  <a:cubicBezTo>
                    <a:pt x="847233" y="0"/>
                    <a:pt x="873659" y="10946"/>
                    <a:pt x="893143" y="30430"/>
                  </a:cubicBezTo>
                  <a:cubicBezTo>
                    <a:pt x="912627" y="49914"/>
                    <a:pt x="923573" y="76340"/>
                    <a:pt x="923573" y="103894"/>
                  </a:cubicBezTo>
                  <a:lnTo>
                    <a:pt x="923573" y="875066"/>
                  </a:lnTo>
                  <a:cubicBezTo>
                    <a:pt x="923573" y="902620"/>
                    <a:pt x="912627" y="929046"/>
                    <a:pt x="893143" y="948530"/>
                  </a:cubicBezTo>
                  <a:cubicBezTo>
                    <a:pt x="873659" y="968014"/>
                    <a:pt x="847233" y="978960"/>
                    <a:pt x="819679" y="978960"/>
                  </a:cubicBezTo>
                  <a:lnTo>
                    <a:pt x="103894" y="978960"/>
                  </a:lnTo>
                  <a:cubicBezTo>
                    <a:pt x="76340" y="978960"/>
                    <a:pt x="49914" y="968014"/>
                    <a:pt x="30430" y="948530"/>
                  </a:cubicBezTo>
                  <a:cubicBezTo>
                    <a:pt x="10946" y="929046"/>
                    <a:pt x="0" y="902620"/>
                    <a:pt x="0" y="875066"/>
                  </a:cubicBezTo>
                  <a:lnTo>
                    <a:pt x="0" y="103894"/>
                  </a:lnTo>
                  <a:cubicBezTo>
                    <a:pt x="0" y="76340"/>
                    <a:pt x="10946" y="49914"/>
                    <a:pt x="30430" y="30430"/>
                  </a:cubicBezTo>
                  <a:cubicBezTo>
                    <a:pt x="49914" y="10946"/>
                    <a:pt x="76340" y="0"/>
                    <a:pt x="103894" y="0"/>
                  </a:cubicBezTo>
                  <a:close/>
                </a:path>
              </a:pathLst>
            </a:custGeom>
            <a:blipFill>
              <a:blip r:embed="rId5"/>
              <a:stretch>
                <a:fillRect l="-29547" r="-29547"/>
              </a:stretch>
            </a:blipFill>
            <a:ln w="323850" cap="rnd">
              <a:gradFill>
                <a:gsLst>
                  <a:gs pos="0">
                    <a:srgbClr val="00D1FF">
                      <a:alpha val="100000"/>
                    </a:srgbClr>
                  </a:gs>
                  <a:gs pos="100000">
                    <a:srgbClr val="00149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</p:sp>
      </p:grpSp>
      <p:sp>
        <p:nvSpPr>
          <p:cNvPr id="9" name="Freeform 9"/>
          <p:cNvSpPr/>
          <p:nvPr/>
        </p:nvSpPr>
        <p:spPr>
          <a:xfrm>
            <a:off x="8029515" y="-1031595"/>
            <a:ext cx="12370599" cy="1799360"/>
          </a:xfrm>
          <a:custGeom>
            <a:avLst/>
            <a:gdLst/>
            <a:ahLst/>
            <a:cxnLst/>
            <a:rect l="l" t="t" r="r" b="b"/>
            <a:pathLst>
              <a:path w="12370599" h="1799360">
                <a:moveTo>
                  <a:pt x="0" y="0"/>
                </a:moveTo>
                <a:lnTo>
                  <a:pt x="12370599" y="0"/>
                </a:lnTo>
                <a:lnTo>
                  <a:pt x="12370599" y="1799360"/>
                </a:lnTo>
                <a:lnTo>
                  <a:pt x="0" y="17993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14465286" y="7200900"/>
            <a:ext cx="6172200" cy="6172200"/>
          </a:xfrm>
          <a:custGeom>
            <a:avLst/>
            <a:gdLst/>
            <a:ahLst/>
            <a:cxnLst/>
            <a:rect l="l" t="t" r="r" b="b"/>
            <a:pathLst>
              <a:path w="6172200" h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8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613289" y="805867"/>
            <a:ext cx="14128060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414"/>
              </a:lnSpc>
            </a:pPr>
            <a:r>
              <a:rPr lang="en-IN" sz="8000" dirty="0">
                <a:solidFill>
                  <a:schemeClr val="bg1"/>
                </a:solidFill>
              </a:rPr>
              <a:t>Data Cleaning and Preparation</a:t>
            </a:r>
            <a:endParaRPr lang="en-US" sz="8000" b="1" dirty="0">
              <a:solidFill>
                <a:schemeClr val="bg1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334718" y="2552700"/>
            <a:ext cx="10685201" cy="54168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chemeClr val="bg1"/>
                </a:solidFill>
              </a:rPr>
              <a:t>Steps Taken:</a:t>
            </a: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chemeClr val="bg1"/>
                </a:solidFill>
              </a:rPr>
              <a:t>Identified Duplicates:</a:t>
            </a:r>
            <a:r>
              <a:rPr lang="en-US" sz="3200" dirty="0">
                <a:solidFill>
                  <a:schemeClr val="bg1"/>
                </a:solidFill>
              </a:rPr>
              <a:t> Used </a:t>
            </a:r>
            <a:r>
              <a:rPr lang="en-US" sz="3200" b="1" dirty="0">
                <a:solidFill>
                  <a:schemeClr val="bg1"/>
                </a:solidFill>
              </a:rPr>
              <a:t>COUNTIF</a:t>
            </a:r>
            <a:r>
              <a:rPr lang="en-US" sz="3200" dirty="0">
                <a:solidFill>
                  <a:schemeClr val="bg1"/>
                </a:solidFill>
              </a:rPr>
              <a:t> to check for duplicate </a:t>
            </a:r>
            <a:r>
              <a:rPr lang="en-US" sz="3200" dirty="0" err="1">
                <a:solidFill>
                  <a:schemeClr val="bg1"/>
                </a:solidFill>
              </a:rPr>
              <a:t>InvoiceNo</a:t>
            </a:r>
            <a:r>
              <a:rPr lang="en-US" sz="3200" dirty="0">
                <a:solidFill>
                  <a:schemeClr val="bg1"/>
                </a:solidFill>
              </a:rPr>
              <a:t> entries.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chemeClr val="bg1"/>
                </a:solidFill>
              </a:rPr>
              <a:t>Removed Duplicates:</a:t>
            </a:r>
            <a:r>
              <a:rPr lang="en-US" sz="3200" dirty="0">
                <a:solidFill>
                  <a:schemeClr val="bg1"/>
                </a:solidFill>
              </a:rPr>
              <a:t> Applied </a:t>
            </a:r>
            <a:r>
              <a:rPr lang="en-US" sz="3200" b="1" dirty="0">
                <a:solidFill>
                  <a:schemeClr val="bg1"/>
                </a:solidFill>
              </a:rPr>
              <a:t>Remove Duplicates</a:t>
            </a:r>
            <a:r>
              <a:rPr lang="en-US" sz="3200" dirty="0">
                <a:solidFill>
                  <a:schemeClr val="bg1"/>
                </a:solidFill>
              </a:rPr>
              <a:t> feature in Excel, selecting key columns (</a:t>
            </a:r>
            <a:r>
              <a:rPr lang="en-US" sz="3200" dirty="0" err="1">
                <a:solidFill>
                  <a:schemeClr val="bg1"/>
                </a:solidFill>
              </a:rPr>
              <a:t>InvoiceNo</a:t>
            </a:r>
            <a:r>
              <a:rPr lang="en-US" sz="3200" dirty="0">
                <a:solidFill>
                  <a:schemeClr val="bg1"/>
                </a:solidFill>
              </a:rPr>
              <a:t>, </a:t>
            </a:r>
            <a:r>
              <a:rPr lang="en-US" sz="3200" dirty="0" err="1">
                <a:solidFill>
                  <a:schemeClr val="bg1"/>
                </a:solidFill>
              </a:rPr>
              <a:t>StockCode</a:t>
            </a:r>
            <a:r>
              <a:rPr lang="en-US" sz="3200" dirty="0">
                <a:solidFill>
                  <a:schemeClr val="bg1"/>
                </a:solidFill>
              </a:rPr>
              <a:t>, </a:t>
            </a:r>
            <a:r>
              <a:rPr lang="en-US" sz="3200" dirty="0" err="1">
                <a:solidFill>
                  <a:schemeClr val="bg1"/>
                </a:solidFill>
              </a:rPr>
              <a:t>CustomerID</a:t>
            </a:r>
            <a:r>
              <a:rPr lang="en-US" sz="3200" dirty="0">
                <a:solidFill>
                  <a:schemeClr val="bg1"/>
                </a:solidFill>
              </a:rPr>
              <a:t>, etc.).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chemeClr val="bg1"/>
                </a:solidFill>
              </a:rPr>
              <a:t>Ensured Uniqueness:</a:t>
            </a:r>
            <a:r>
              <a:rPr lang="en-US" sz="3200" dirty="0">
                <a:solidFill>
                  <a:schemeClr val="bg1"/>
                </a:solidFill>
              </a:rPr>
              <a:t> Verified using </a:t>
            </a:r>
            <a:r>
              <a:rPr lang="en-US" sz="3200" b="1" dirty="0">
                <a:solidFill>
                  <a:schemeClr val="bg1"/>
                </a:solidFill>
              </a:rPr>
              <a:t>COUNTIF</a:t>
            </a:r>
            <a:r>
              <a:rPr lang="en-US" sz="3200" dirty="0">
                <a:solidFill>
                  <a:schemeClr val="bg1"/>
                </a:solidFill>
              </a:rPr>
              <a:t> to confirm that no duplicates remain.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chemeClr val="bg1"/>
                </a:solidFill>
              </a:rPr>
              <a:t>Outcome: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Dataset now contains only unique transactions, ensuring accurate analysis.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22342" y="672469"/>
            <a:ext cx="530888" cy="617312"/>
          </a:xfrm>
          <a:custGeom>
            <a:avLst/>
            <a:gdLst/>
            <a:ahLst/>
            <a:cxnLst/>
            <a:rect l="l" t="t" r="r" b="b"/>
            <a:pathLst>
              <a:path w="530888" h="617312">
                <a:moveTo>
                  <a:pt x="0" y="0"/>
                </a:moveTo>
                <a:lnTo>
                  <a:pt x="530888" y="0"/>
                </a:lnTo>
                <a:lnTo>
                  <a:pt x="530888" y="617312"/>
                </a:lnTo>
                <a:lnTo>
                  <a:pt x="0" y="61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201900" y="-2854591"/>
            <a:ext cx="6172200" cy="6172200"/>
          </a:xfrm>
          <a:custGeom>
            <a:avLst/>
            <a:gdLst/>
            <a:ahLst/>
            <a:cxnLst/>
            <a:rect l="l" t="t" r="r" b="b"/>
            <a:pathLst>
              <a:path w="6172200" h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1323699" y="9239250"/>
            <a:ext cx="15717833" cy="19050"/>
          </a:xfrm>
          <a:prstGeom prst="line">
            <a:avLst/>
          </a:prstGeom>
          <a:ln w="28575" cap="flat">
            <a:solidFill>
              <a:srgbClr val="64DB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14251134" y="9096249"/>
            <a:ext cx="286001" cy="28600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418759" y="132765"/>
            <a:ext cx="14527556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buNone/>
            </a:pPr>
            <a:r>
              <a:rPr lang="en-IN" sz="8000" b="0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Handling Cancellations</a:t>
            </a:r>
            <a:endParaRPr lang="en-IN" sz="8000" b="0" dirty="0">
              <a:solidFill>
                <a:schemeClr val="bg1"/>
              </a:solidFill>
              <a:effectLst/>
            </a:endParaRPr>
          </a:p>
          <a:p>
            <a:pPr>
              <a:buNone/>
            </a:pPr>
            <a:br>
              <a:rPr lang="en-IN" sz="8000" dirty="0"/>
            </a:br>
            <a:endParaRPr lang="en-IN" sz="8000" b="1" dirty="0">
              <a:solidFill>
                <a:schemeClr val="bg1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8503697-9598-9365-43EF-CE00A04F15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958012"/>
            <a:ext cx="10717879" cy="637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Handling Cancellations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Approach: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Transactions with invoice numbers starting with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'C'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indicate cancellations.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 new column was created to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flag these transactions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and calculate the total value of cancellations.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Steps Taken: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Flagged Cancellations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using: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Unicode M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excel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=IF(LEFT(InvoiceNo,1)="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C","Cancelled","Normal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")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Calculated Total Cancelled Value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using: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Unicode M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excel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=SUMIFS(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TotalValueColumn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CancellationFlagColumn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, "Cancelled")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Key Insights: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Identified and categorized cancelled transactions.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Calculated their impact on overall sales.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Helps in understanding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return trends and potential revenue loss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28B155-A797-D785-DB87-A76825C2AD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749297" y="2992151"/>
            <a:ext cx="7057299" cy="3693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22342" y="672469"/>
            <a:ext cx="530888" cy="617312"/>
          </a:xfrm>
          <a:custGeom>
            <a:avLst/>
            <a:gdLst/>
            <a:ahLst/>
            <a:cxnLst/>
            <a:rect l="l" t="t" r="r" b="b"/>
            <a:pathLst>
              <a:path w="530888" h="617312">
                <a:moveTo>
                  <a:pt x="0" y="0"/>
                </a:moveTo>
                <a:lnTo>
                  <a:pt x="530888" y="0"/>
                </a:lnTo>
                <a:lnTo>
                  <a:pt x="530888" y="617312"/>
                </a:lnTo>
                <a:lnTo>
                  <a:pt x="0" y="61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975572" y="169808"/>
            <a:ext cx="18017921" cy="11167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14"/>
              </a:lnSpc>
            </a:pPr>
            <a:r>
              <a:rPr lang="en-IN" sz="6000" dirty="0">
                <a:solidFill>
                  <a:schemeClr val="bg1"/>
                </a:solidFill>
              </a:rPr>
              <a:t>Top Selling Products</a:t>
            </a:r>
            <a:endParaRPr lang="en-US" sz="6000" b="1" dirty="0">
              <a:solidFill>
                <a:schemeClr val="bg1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63496" y="1415241"/>
            <a:ext cx="10503494" cy="7694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Top Products by Revenue:</a:t>
            </a: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Consistent High Revenue:</a:t>
            </a:r>
            <a:r>
              <a:rPr lang="en-US" sz="2000" dirty="0">
                <a:solidFill>
                  <a:schemeClr val="bg1"/>
                </a:solidFill>
              </a:rPr>
              <a:t> "REGENCY CAKESTAND 3 TIER" and "DOTCOM POSTAGE" consistently generated significant revenue in both 2009-10 and 2010-11.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Leading in 2009-10:</a:t>
            </a:r>
            <a:r>
              <a:rPr lang="en-US" sz="2000" dirty="0">
                <a:solidFill>
                  <a:schemeClr val="bg1"/>
                </a:solidFill>
              </a:rPr>
              <a:t> "REGENCY CAKESTAND 3 TIER" was the top revenue generator in 2009-10, while "DOTCOM POSTAGE" took the lead in 2010-11.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Sustained Performance:</a:t>
            </a:r>
            <a:r>
              <a:rPr lang="en-US" sz="2000" dirty="0">
                <a:solidFill>
                  <a:schemeClr val="bg1"/>
                </a:solidFill>
              </a:rPr>
              <a:t> "WHITE HANGING HEART T-LIGHT HOLDER" maintained a strong revenue contribution across both years, ranking second in 2009-10 and third in 2010-11.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Growth in 2010-11:</a:t>
            </a:r>
            <a:r>
              <a:rPr lang="en-US" sz="2000" dirty="0">
                <a:solidFill>
                  <a:schemeClr val="bg1"/>
                </a:solidFill>
              </a:rPr>
              <a:t> "PARTY BUNTING" and "JUMBO BAG RED RETROSPOT" showed significant revenue growth and entered the top 5 in 2010-11.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Top Products by Quantity:</a:t>
            </a: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High Volume in 2009-10:</a:t>
            </a:r>
            <a:r>
              <a:rPr lang="en-US" sz="2000" dirty="0">
                <a:solidFill>
                  <a:schemeClr val="bg1"/>
                </a:solidFill>
              </a:rPr>
              <a:t> "WHITE HANGING HEART T-LIGHT HOLDER" was the top seller by quantity in 2009-10, followed by "ASSORTED COLOUR BIRD ORNAMENT" and "PAPER CHAIN KIT 50'S CHRISTMAS".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Leading in 2010-11:</a:t>
            </a:r>
            <a:r>
              <a:rPr lang="en-US" sz="2000" dirty="0">
                <a:solidFill>
                  <a:schemeClr val="bg1"/>
                </a:solidFill>
              </a:rPr>
              <a:t> "JUMBO BAG RED RETROSPOT" became the top seller by quantity in 2010-11, with "WHITE HANGING HEART T-LIGHT HOLDER" remaining a strong second. "PARTY BUNTING" also showed high volume in 2010-11.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Consistent Presence:</a:t>
            </a:r>
            <a:r>
              <a:rPr lang="en-US" sz="2000" dirty="0">
                <a:solidFill>
                  <a:schemeClr val="bg1"/>
                </a:solidFill>
              </a:rPr>
              <a:t> "REGENCY CAKESTAND 3 TIER" maintained a notable sales quantity across both years.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Key Insights:</a:t>
            </a: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Products like the "REGENCY CAKESTAND 3 TIER" and "WHITE HANGING HEART T-LIGHT HOLDER" demonstrate consistent popularity and revenue generation over the two-year period.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"DOTCOM POSTAGE" stands out as a consistent high-revenue driver despite lower quantities.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There's an evolution in top-selling physical products, with "JUMBO BAG RED RETROSPOT" and "PARTY BUNTING" gaining prominence in 2010-11, while "ASSORTED COLOUR BIRD ORNAMENT" and "PAPER CHAIN KIT 50'S CHRISTMAS" were more prominent in 2009-10.</a:t>
            </a:r>
          </a:p>
        </p:txBody>
      </p:sp>
      <p:sp>
        <p:nvSpPr>
          <p:cNvPr id="11" name="AutoShape 11"/>
          <p:cNvSpPr/>
          <p:nvPr/>
        </p:nvSpPr>
        <p:spPr>
          <a:xfrm>
            <a:off x="-1323699" y="9239250"/>
            <a:ext cx="15717833" cy="19050"/>
          </a:xfrm>
          <a:prstGeom prst="line">
            <a:avLst/>
          </a:prstGeom>
          <a:ln w="28575" cap="flat">
            <a:solidFill>
              <a:srgbClr val="64DB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14251134" y="9096249"/>
            <a:ext cx="286001" cy="28600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5201900" y="-2854591"/>
            <a:ext cx="6172200" cy="6172200"/>
          </a:xfrm>
          <a:custGeom>
            <a:avLst/>
            <a:gdLst/>
            <a:ahLst/>
            <a:cxnLst/>
            <a:rect l="l" t="t" r="r" b="b"/>
            <a:pathLst>
              <a:path w="6172200" h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9BF3FD5-70C6-5473-E0C5-26470B8C4E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5570561"/>
              </p:ext>
            </p:extLst>
          </p:nvPr>
        </p:nvGraphicFramePr>
        <p:xfrm>
          <a:off x="12572999" y="495300"/>
          <a:ext cx="5257801" cy="4069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73967">
                  <a:extLst>
                    <a:ext uri="{9D8B030D-6E8A-4147-A177-3AD203B41FA5}">
                      <a16:colId xmlns:a16="http://schemas.microsoft.com/office/drawing/2014/main" val="1814561421"/>
                    </a:ext>
                  </a:extLst>
                </a:gridCol>
                <a:gridCol w="1191917">
                  <a:extLst>
                    <a:ext uri="{9D8B030D-6E8A-4147-A177-3AD203B41FA5}">
                      <a16:colId xmlns:a16="http://schemas.microsoft.com/office/drawing/2014/main" val="780471676"/>
                    </a:ext>
                  </a:extLst>
                </a:gridCol>
                <a:gridCol w="1191917">
                  <a:extLst>
                    <a:ext uri="{9D8B030D-6E8A-4147-A177-3AD203B41FA5}">
                      <a16:colId xmlns:a16="http://schemas.microsoft.com/office/drawing/2014/main" val="3417952639"/>
                    </a:ext>
                  </a:extLst>
                </a:gridCol>
              </a:tblGrid>
              <a:tr h="32766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2009-10</a:t>
                      </a:r>
                      <a:endParaRPr lang="en-IN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788608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Row Labels</a:t>
                      </a:r>
                      <a:endParaRPr lang="en-IN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u="none" strike="noStrike">
                          <a:solidFill>
                            <a:schemeClr val="bg1"/>
                          </a:solidFill>
                          <a:effectLst/>
                        </a:rPr>
                        <a:t>Sum of Quantity</a:t>
                      </a:r>
                      <a:endParaRPr lang="en-IN" sz="2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u="none" strike="noStrike">
                          <a:solidFill>
                            <a:schemeClr val="bg1"/>
                          </a:solidFill>
                          <a:effectLst/>
                        </a:rPr>
                        <a:t>Sum of Revenue</a:t>
                      </a:r>
                      <a:endParaRPr lang="en-IN" sz="2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587484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REGENCY CAKESTAND 3 TIER</a:t>
                      </a:r>
                      <a:endParaRPr lang="en-IN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13079</a:t>
                      </a:r>
                      <a:endParaRPr lang="en-IN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2000" u="none" strike="noStrike">
                          <a:solidFill>
                            <a:schemeClr val="bg1"/>
                          </a:solidFill>
                          <a:effectLst/>
                        </a:rPr>
                        <a:t>162860</a:t>
                      </a:r>
                      <a:endParaRPr lang="en-IN" sz="20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951113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</a:rPr>
                        <a:t>WHITE HANGING HEART T-LIGHT HOLDER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2000" u="none" strike="noStrike">
                          <a:solidFill>
                            <a:schemeClr val="bg1"/>
                          </a:solidFill>
                          <a:effectLst/>
                        </a:rPr>
                        <a:t>57632</a:t>
                      </a:r>
                      <a:endParaRPr lang="en-IN" sz="20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2000" u="none" strike="noStrike">
                          <a:solidFill>
                            <a:schemeClr val="bg1"/>
                          </a:solidFill>
                          <a:effectLst/>
                        </a:rPr>
                        <a:t>157580</a:t>
                      </a:r>
                      <a:endParaRPr lang="en-IN" sz="20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060211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u="none" strike="noStrike">
                          <a:solidFill>
                            <a:schemeClr val="bg1"/>
                          </a:solidFill>
                          <a:effectLst/>
                        </a:rPr>
                        <a:t>DOTCOM POSTAGE</a:t>
                      </a:r>
                      <a:endParaRPr lang="en-IN" sz="20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2000" u="none" strike="noStrike">
                          <a:solidFill>
                            <a:schemeClr val="bg1"/>
                          </a:solidFill>
                          <a:effectLst/>
                        </a:rPr>
                        <a:t>731</a:t>
                      </a:r>
                      <a:endParaRPr lang="en-IN" sz="20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2000" u="none" strike="noStrike">
                          <a:solidFill>
                            <a:schemeClr val="bg1"/>
                          </a:solidFill>
                          <a:effectLst/>
                        </a:rPr>
                        <a:t>116402</a:t>
                      </a:r>
                      <a:endParaRPr lang="en-IN" sz="20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690068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u="none" strike="noStrike">
                          <a:solidFill>
                            <a:schemeClr val="bg1"/>
                          </a:solidFill>
                          <a:effectLst/>
                        </a:rPr>
                        <a:t>ASSORTED COLOUR BIRD ORNAMENT</a:t>
                      </a:r>
                      <a:endParaRPr lang="en-IN" sz="20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2000" u="none" strike="noStrike">
                          <a:solidFill>
                            <a:schemeClr val="bg1"/>
                          </a:solidFill>
                          <a:effectLst/>
                        </a:rPr>
                        <a:t>44797</a:t>
                      </a:r>
                      <a:endParaRPr lang="en-IN" sz="20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2000" u="none" strike="noStrike">
                          <a:solidFill>
                            <a:schemeClr val="bg1"/>
                          </a:solidFill>
                          <a:effectLst/>
                        </a:rPr>
                        <a:t>72237.8</a:t>
                      </a:r>
                      <a:endParaRPr lang="en-IN" sz="20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950168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PAPER CHAIN KIT 50'S CHRISTMAS 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2000" u="none" strike="noStrike">
                          <a:solidFill>
                            <a:schemeClr val="bg1"/>
                          </a:solidFill>
                          <a:effectLst/>
                        </a:rPr>
                        <a:t>17062</a:t>
                      </a:r>
                      <a:endParaRPr lang="en-IN" sz="20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2000" u="none" strike="noStrike">
                          <a:solidFill>
                            <a:schemeClr val="bg1"/>
                          </a:solidFill>
                          <a:effectLst/>
                        </a:rPr>
                        <a:t>57808.2</a:t>
                      </a:r>
                      <a:endParaRPr lang="en-IN" sz="20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244744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u="none" strike="noStrike">
                          <a:solidFill>
                            <a:schemeClr val="bg1"/>
                          </a:solidFill>
                          <a:effectLst/>
                        </a:rPr>
                        <a:t>Grand Total</a:t>
                      </a:r>
                      <a:endParaRPr lang="en-IN" sz="2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2000" u="none" strike="noStrike">
                          <a:solidFill>
                            <a:schemeClr val="bg1"/>
                          </a:solidFill>
                          <a:effectLst/>
                        </a:rPr>
                        <a:t>133301</a:t>
                      </a:r>
                      <a:endParaRPr lang="en-IN" sz="2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566889</a:t>
                      </a:r>
                      <a:endParaRPr lang="en-IN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647675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95F2109-D601-A6CE-CF69-F8B1EEB0A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675699"/>
              </p:ext>
            </p:extLst>
          </p:nvPr>
        </p:nvGraphicFramePr>
        <p:xfrm>
          <a:off x="12572998" y="4754607"/>
          <a:ext cx="5257801" cy="42595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73967">
                  <a:extLst>
                    <a:ext uri="{9D8B030D-6E8A-4147-A177-3AD203B41FA5}">
                      <a16:colId xmlns:a16="http://schemas.microsoft.com/office/drawing/2014/main" val="1683247836"/>
                    </a:ext>
                  </a:extLst>
                </a:gridCol>
                <a:gridCol w="1191917">
                  <a:extLst>
                    <a:ext uri="{9D8B030D-6E8A-4147-A177-3AD203B41FA5}">
                      <a16:colId xmlns:a16="http://schemas.microsoft.com/office/drawing/2014/main" val="2522608075"/>
                    </a:ext>
                  </a:extLst>
                </a:gridCol>
                <a:gridCol w="1191917">
                  <a:extLst>
                    <a:ext uri="{9D8B030D-6E8A-4147-A177-3AD203B41FA5}">
                      <a16:colId xmlns:a16="http://schemas.microsoft.com/office/drawing/2014/main" val="214779250"/>
                    </a:ext>
                  </a:extLst>
                </a:gridCol>
              </a:tblGrid>
              <a:tr h="447675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>
                          <a:solidFill>
                            <a:schemeClr val="bg1"/>
                          </a:solidFill>
                          <a:effectLst/>
                        </a:rPr>
                        <a:t>2010-11</a:t>
                      </a:r>
                      <a:endParaRPr lang="en-IN" sz="20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044152"/>
                  </a:ext>
                </a:extLst>
              </a:tr>
              <a:tr h="447675"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u="none" strike="noStrike">
                          <a:solidFill>
                            <a:schemeClr val="bg1"/>
                          </a:solidFill>
                          <a:effectLst/>
                        </a:rPr>
                        <a:t>Row Labels</a:t>
                      </a:r>
                      <a:endParaRPr lang="en-IN" sz="2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u="none" strike="noStrike">
                          <a:solidFill>
                            <a:schemeClr val="bg1"/>
                          </a:solidFill>
                          <a:effectLst/>
                        </a:rPr>
                        <a:t>Sum of Quantity</a:t>
                      </a:r>
                      <a:endParaRPr lang="en-IN" sz="2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u="none" strike="noStrike">
                          <a:solidFill>
                            <a:schemeClr val="bg1"/>
                          </a:solidFill>
                          <a:effectLst/>
                        </a:rPr>
                        <a:t>Sum of Revenue</a:t>
                      </a:r>
                      <a:endParaRPr lang="en-IN" sz="2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1703626"/>
                  </a:ext>
                </a:extLst>
              </a:tr>
              <a:tr h="447675"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u="none" strike="noStrike">
                          <a:solidFill>
                            <a:schemeClr val="bg1"/>
                          </a:solidFill>
                          <a:effectLst/>
                        </a:rPr>
                        <a:t>DOTCOM POSTAGE</a:t>
                      </a:r>
                      <a:endParaRPr lang="en-IN" sz="20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2000" u="none" strike="noStrike">
                          <a:solidFill>
                            <a:schemeClr val="bg1"/>
                          </a:solidFill>
                          <a:effectLst/>
                        </a:rPr>
                        <a:t>707</a:t>
                      </a:r>
                      <a:endParaRPr lang="en-IN" sz="20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2000" u="none" strike="noStrike">
                          <a:solidFill>
                            <a:schemeClr val="bg1"/>
                          </a:solidFill>
                          <a:effectLst/>
                        </a:rPr>
                        <a:t>206245.48</a:t>
                      </a:r>
                      <a:endParaRPr lang="en-IN" sz="20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1011230"/>
                  </a:ext>
                </a:extLst>
              </a:tr>
              <a:tr h="447675"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u="none" strike="noStrike">
                          <a:solidFill>
                            <a:schemeClr val="bg1"/>
                          </a:solidFill>
                          <a:effectLst/>
                        </a:rPr>
                        <a:t>REGENCY CAKESTAND 3 TIER</a:t>
                      </a:r>
                      <a:endParaRPr lang="en-IN" sz="20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2000" u="none" strike="noStrike">
                          <a:solidFill>
                            <a:schemeClr val="bg1"/>
                          </a:solidFill>
                          <a:effectLst/>
                        </a:rPr>
                        <a:t>13033</a:t>
                      </a:r>
                      <a:endParaRPr lang="en-IN" sz="20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2000" u="none" strike="noStrike">
                          <a:solidFill>
                            <a:schemeClr val="bg1"/>
                          </a:solidFill>
                          <a:effectLst/>
                        </a:rPr>
                        <a:t>164762.19</a:t>
                      </a:r>
                      <a:endParaRPr lang="en-IN" sz="20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273581"/>
                  </a:ext>
                </a:extLst>
              </a:tr>
              <a:tr h="4476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</a:rPr>
                        <a:t>WHITE HANGING HEART T-LIGHT HOLDER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2000" u="none" strike="noStrike">
                          <a:solidFill>
                            <a:schemeClr val="bg1"/>
                          </a:solidFill>
                          <a:effectLst/>
                        </a:rPr>
                        <a:t>35317</a:t>
                      </a:r>
                      <a:endParaRPr lang="en-IN" sz="20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2000" u="none" strike="noStrike">
                          <a:solidFill>
                            <a:schemeClr val="bg1"/>
                          </a:solidFill>
                          <a:effectLst/>
                        </a:rPr>
                        <a:t>99668.47</a:t>
                      </a:r>
                      <a:endParaRPr lang="en-IN" sz="20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820787"/>
                  </a:ext>
                </a:extLst>
              </a:tr>
              <a:tr h="447675"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PARTY BUNTING</a:t>
                      </a:r>
                      <a:endParaRPr lang="en-IN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2000" u="none" strike="noStrike">
                          <a:solidFill>
                            <a:schemeClr val="bg1"/>
                          </a:solidFill>
                          <a:effectLst/>
                        </a:rPr>
                        <a:t>18022</a:t>
                      </a:r>
                      <a:endParaRPr lang="en-IN" sz="20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2000" u="none" strike="noStrike">
                          <a:solidFill>
                            <a:schemeClr val="bg1"/>
                          </a:solidFill>
                          <a:effectLst/>
                        </a:rPr>
                        <a:t>98302.98</a:t>
                      </a:r>
                      <a:endParaRPr lang="en-IN" sz="20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788942"/>
                  </a:ext>
                </a:extLst>
              </a:tr>
              <a:tr h="447675"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u="none" strike="noStrike">
                          <a:solidFill>
                            <a:schemeClr val="bg1"/>
                          </a:solidFill>
                          <a:effectLst/>
                        </a:rPr>
                        <a:t>JUMBO BAG RED RETROSPOT</a:t>
                      </a:r>
                      <a:endParaRPr lang="en-IN" sz="20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2000" u="none" strike="noStrike">
                          <a:solidFill>
                            <a:schemeClr val="bg1"/>
                          </a:solidFill>
                          <a:effectLst/>
                        </a:rPr>
                        <a:t>47363</a:t>
                      </a:r>
                      <a:endParaRPr lang="en-IN" sz="20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2000" u="none" strike="noStrike">
                          <a:solidFill>
                            <a:schemeClr val="bg1"/>
                          </a:solidFill>
                          <a:effectLst/>
                        </a:rPr>
                        <a:t>92356.03</a:t>
                      </a:r>
                      <a:endParaRPr lang="en-IN" sz="20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744564"/>
                  </a:ext>
                </a:extLst>
              </a:tr>
              <a:tr h="447675"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u="none" strike="noStrike">
                          <a:solidFill>
                            <a:schemeClr val="bg1"/>
                          </a:solidFill>
                          <a:effectLst/>
                        </a:rPr>
                        <a:t>Grand Total</a:t>
                      </a:r>
                      <a:endParaRPr lang="en-IN" sz="2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2000" u="none" strike="noStrike">
                          <a:solidFill>
                            <a:schemeClr val="bg1"/>
                          </a:solidFill>
                          <a:effectLst/>
                        </a:rPr>
                        <a:t>114442</a:t>
                      </a:r>
                      <a:endParaRPr lang="en-IN" sz="2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661335.15</a:t>
                      </a:r>
                      <a:endParaRPr lang="en-IN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44812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22342" y="672469"/>
            <a:ext cx="530888" cy="617312"/>
          </a:xfrm>
          <a:custGeom>
            <a:avLst/>
            <a:gdLst/>
            <a:ahLst/>
            <a:cxnLst/>
            <a:rect l="l" t="t" r="r" b="b"/>
            <a:pathLst>
              <a:path w="530888" h="617312">
                <a:moveTo>
                  <a:pt x="0" y="0"/>
                </a:moveTo>
                <a:lnTo>
                  <a:pt x="530888" y="0"/>
                </a:lnTo>
                <a:lnTo>
                  <a:pt x="530888" y="617312"/>
                </a:lnTo>
                <a:lnTo>
                  <a:pt x="0" y="61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36575" y="691565"/>
            <a:ext cx="3402138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1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Thynk Unlimited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29400" y="876300"/>
            <a:ext cx="114300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75"/>
              </a:lnSpc>
            </a:pPr>
            <a:r>
              <a:rPr lang="en-IN" sz="6000" dirty="0">
                <a:solidFill>
                  <a:schemeClr val="bg1"/>
                </a:solidFill>
              </a:rPr>
              <a:t>Pricing Strategy Analysis</a:t>
            </a:r>
            <a:endParaRPr lang="en-US" sz="6000" b="1" dirty="0">
              <a:solidFill>
                <a:schemeClr val="bg1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579477" y="5636454"/>
            <a:ext cx="7278421" cy="363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400" dirty="0"/>
              <a:t>I</a:t>
            </a:r>
            <a:endParaRPr lang="en-US" sz="21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8029515" y="-1031595"/>
            <a:ext cx="12370599" cy="1799360"/>
          </a:xfrm>
          <a:custGeom>
            <a:avLst/>
            <a:gdLst/>
            <a:ahLst/>
            <a:cxnLst/>
            <a:rect l="l" t="t" r="r" b="b"/>
            <a:pathLst>
              <a:path w="12370599" h="1799360">
                <a:moveTo>
                  <a:pt x="0" y="0"/>
                </a:moveTo>
                <a:lnTo>
                  <a:pt x="12370599" y="0"/>
                </a:lnTo>
                <a:lnTo>
                  <a:pt x="12370599" y="1799360"/>
                </a:lnTo>
                <a:lnTo>
                  <a:pt x="0" y="17993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AutoShape 13"/>
          <p:cNvSpPr/>
          <p:nvPr/>
        </p:nvSpPr>
        <p:spPr>
          <a:xfrm>
            <a:off x="-1330626" y="10032993"/>
            <a:ext cx="15717833" cy="19050"/>
          </a:xfrm>
          <a:prstGeom prst="line">
            <a:avLst/>
          </a:prstGeom>
          <a:ln w="28575" cap="flat">
            <a:solidFill>
              <a:srgbClr val="64DB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14393611" y="9889992"/>
            <a:ext cx="286001" cy="28600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Rectangle 3">
            <a:extLst>
              <a:ext uri="{FF2B5EF4-FFF2-40B4-BE49-F238E27FC236}">
                <a16:creationId xmlns:a16="http://schemas.microsoft.com/office/drawing/2014/main" id="{F1D29949-A357-053B-CFE2-E3CC35BA46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6557" y="1480120"/>
            <a:ext cx="10392845" cy="8094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Average Unit Price: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To determine the average unit price per item, we would typically calculate the total revenue divided by the total quantity for each unique product in the dataset.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Identifying Items Above the 90th Percentile (General Approach):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We would calculate the unit price for each individual transaction 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UnitPrice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column).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Then, using Excel's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PERCENTILE.INC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function on the list of all unit prices, we would find the value at the 90th percentile.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Finally, we would identify all items whose unit price in any transaction exceeds this 90th percentile threshold using the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IF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function.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Consideration of Amazon Fees: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2009-10: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An "AMAZON FEE" of -£8859.907 was recorded. This likely represents a deduction or cost associated with sales made through the Amazon platform. This fee would impact the overall profitability but isn't directly a unit price of a product. It should be considered when analyzing overall financial performance.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2010-11: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Similarly, an "AMAZON FEE" of £7324.783 was recorded in 2010-11.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Excel Functions Used: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AVERAGEIF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(could be used to find the average price for specific items if the full dataset were available),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PERCENTILE.INC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(used on the full list of unit prices),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IF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(used to flag items above the percentile).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Key Points for your Presentation: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Emphasize that the provided snippets are aggregated and don't allow for direct calculation of the 90th percentile of unit prices.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Explain the general methodology you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would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use with the full dataset.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Highlight the presence of the Amazon Fees and their implications for overall financial analysis, separate from individual product pricing.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2AE708-DBB7-798F-E81F-B939F52438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b="15926"/>
          <a:stretch/>
        </p:blipFill>
        <p:spPr>
          <a:xfrm>
            <a:off x="267778" y="2952750"/>
            <a:ext cx="7170185" cy="33909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22342" y="672469"/>
            <a:ext cx="530888" cy="617312"/>
          </a:xfrm>
          <a:custGeom>
            <a:avLst/>
            <a:gdLst/>
            <a:ahLst/>
            <a:cxnLst/>
            <a:rect l="l" t="t" r="r" b="b"/>
            <a:pathLst>
              <a:path w="530888" h="617312">
                <a:moveTo>
                  <a:pt x="0" y="0"/>
                </a:moveTo>
                <a:lnTo>
                  <a:pt x="530888" y="0"/>
                </a:lnTo>
                <a:lnTo>
                  <a:pt x="530888" y="617312"/>
                </a:lnTo>
                <a:lnTo>
                  <a:pt x="0" y="61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87786" y="1714500"/>
            <a:ext cx="8795818" cy="9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8"/>
              </a:lnSpc>
            </a:pPr>
            <a:r>
              <a:rPr lang="en-IN" sz="7200" dirty="0">
                <a:solidFill>
                  <a:schemeClr val="bg1"/>
                </a:solidFill>
              </a:rPr>
              <a:t>Customer Analysis</a:t>
            </a:r>
            <a:endParaRPr lang="en-US" sz="7037" b="1" dirty="0">
              <a:solidFill>
                <a:schemeClr val="bg1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EC33BCA-F1ED-9D4F-245B-6D74B5152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518" y="3008188"/>
            <a:ext cx="8795819" cy="5324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Methodology: To identify the top 10 customers by total spending, we would use the SUMIF function in Excel. This function allows us to sum the "Revenue" for each unique "</a:t>
            </a:r>
            <a:r>
              <a:rPr lang="en-US" sz="2000" dirty="0" err="1">
                <a:solidFill>
                  <a:schemeClr val="bg1"/>
                </a:solidFill>
              </a:rPr>
              <a:t>CustomerID</a:t>
            </a:r>
            <a:r>
              <a:rPr lang="en-US" sz="2000" dirty="0">
                <a:solidFill>
                  <a:schemeClr val="bg1"/>
                </a:solidFill>
              </a:rPr>
              <a:t>". Once we have the total spending for each customer, we would then use RANK.EQ to create a ranking column based on this total spending. Finally, we would filter or sort to display the top 10 customers with the highest total revenue.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Key Observations: </a:t>
            </a:r>
          </a:p>
          <a:p>
            <a:r>
              <a:rPr lang="en-US" sz="2000" dirty="0">
                <a:solidFill>
                  <a:schemeClr val="bg1"/>
                </a:solidFill>
              </a:rPr>
              <a:t>	Customers 18102 and 14646 consistently appear as top spenders in both                    	years.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Customer 14156 also remains a high-value customer across both periods.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There are some shifts in the ranking of other top customers between the two years, and new high-spending customers (like 17450 and 12415 in 2010-11) emerge.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The significant revenue associated with Customer ID '0' warrants investigation to understand what this represents in the dataset.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Excel Functions Used: SUMIF, RANK.EQ, INDEX, MATCH (used for identifying and ranking the customers).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C54511E-E71F-1409-7A4E-12343637A9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9309710"/>
              </p:ext>
            </p:extLst>
          </p:nvPr>
        </p:nvGraphicFramePr>
        <p:xfrm>
          <a:off x="12621903" y="839140"/>
          <a:ext cx="4146644" cy="3665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94407">
                  <a:extLst>
                    <a:ext uri="{9D8B030D-6E8A-4147-A177-3AD203B41FA5}">
                      <a16:colId xmlns:a16="http://schemas.microsoft.com/office/drawing/2014/main" val="889436598"/>
                    </a:ext>
                  </a:extLst>
                </a:gridCol>
                <a:gridCol w="2252237">
                  <a:extLst>
                    <a:ext uri="{9D8B030D-6E8A-4147-A177-3AD203B41FA5}">
                      <a16:colId xmlns:a16="http://schemas.microsoft.com/office/drawing/2014/main" val="3364711378"/>
                    </a:ext>
                  </a:extLst>
                </a:gridCol>
              </a:tblGrid>
              <a:tr h="27950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solidFill>
                            <a:schemeClr val="bg1"/>
                          </a:solidFill>
                          <a:effectLst/>
                        </a:rPr>
                        <a:t>2009-10</a:t>
                      </a:r>
                      <a:endParaRPr lang="en-IN" sz="18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589657"/>
                  </a:ext>
                </a:extLst>
              </a:tr>
              <a:tr h="27950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none" strike="noStrike">
                          <a:solidFill>
                            <a:schemeClr val="bg1"/>
                          </a:solidFill>
                          <a:effectLst/>
                        </a:rPr>
                        <a:t>Row Labels</a:t>
                      </a:r>
                      <a:endParaRPr lang="en-IN" sz="18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none" strike="noStrike">
                          <a:solidFill>
                            <a:schemeClr val="bg1"/>
                          </a:solidFill>
                          <a:effectLst/>
                        </a:rPr>
                        <a:t>Sum of Revenue</a:t>
                      </a:r>
                      <a:endParaRPr lang="en-IN" sz="18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911531"/>
                  </a:ext>
                </a:extLst>
              </a:tr>
              <a:tr h="27950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none" strike="noStrike">
                          <a:solidFill>
                            <a:schemeClr val="bg1"/>
                          </a:solidFill>
                          <a:effectLst/>
                        </a:rPr>
                        <a:t>18102</a:t>
                      </a:r>
                      <a:endParaRPr lang="en-IN" sz="18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800" u="none" strike="noStrike">
                          <a:solidFill>
                            <a:schemeClr val="bg1"/>
                          </a:solidFill>
                          <a:effectLst/>
                        </a:rPr>
                        <a:t>341776.73</a:t>
                      </a:r>
                      <a:endParaRPr lang="en-IN" sz="18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261977"/>
                  </a:ext>
                </a:extLst>
              </a:tr>
              <a:tr h="27950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none" strike="noStrike">
                          <a:solidFill>
                            <a:schemeClr val="bg1"/>
                          </a:solidFill>
                          <a:effectLst/>
                        </a:rPr>
                        <a:t>17511</a:t>
                      </a:r>
                      <a:endParaRPr lang="en-IN" sz="18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800" u="none" strike="noStrike">
                          <a:solidFill>
                            <a:schemeClr val="bg1"/>
                          </a:solidFill>
                          <a:effectLst/>
                        </a:rPr>
                        <a:t>83760.6</a:t>
                      </a:r>
                      <a:endParaRPr lang="en-IN" sz="18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588134"/>
                  </a:ext>
                </a:extLst>
              </a:tr>
              <a:tr h="27950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16684</a:t>
                      </a:r>
                      <a:endParaRPr lang="en-IN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800" u="none" strike="noStrike">
                          <a:solidFill>
                            <a:schemeClr val="bg1"/>
                          </a:solidFill>
                          <a:effectLst/>
                        </a:rPr>
                        <a:t>75610.17</a:t>
                      </a:r>
                      <a:endParaRPr lang="en-IN" sz="18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050903"/>
                  </a:ext>
                </a:extLst>
              </a:tr>
              <a:tr h="27950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none" strike="noStrike">
                          <a:solidFill>
                            <a:schemeClr val="bg1"/>
                          </a:solidFill>
                          <a:effectLst/>
                        </a:rPr>
                        <a:t>15061</a:t>
                      </a:r>
                      <a:endParaRPr lang="en-IN" sz="18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800" u="none" strike="noStrike">
                          <a:solidFill>
                            <a:schemeClr val="bg1"/>
                          </a:solidFill>
                          <a:effectLst/>
                        </a:rPr>
                        <a:t>82162.74</a:t>
                      </a:r>
                      <a:endParaRPr lang="en-IN" sz="18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410216"/>
                  </a:ext>
                </a:extLst>
              </a:tr>
              <a:tr h="27950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none" strike="noStrike">
                          <a:solidFill>
                            <a:schemeClr val="bg1"/>
                          </a:solidFill>
                          <a:effectLst/>
                        </a:rPr>
                        <a:t>14911</a:t>
                      </a:r>
                      <a:endParaRPr lang="en-IN" sz="18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800" u="none" strike="noStrike">
                          <a:solidFill>
                            <a:schemeClr val="bg1"/>
                          </a:solidFill>
                          <a:effectLst/>
                        </a:rPr>
                        <a:t>137710.76</a:t>
                      </a:r>
                      <a:endParaRPr lang="en-IN" sz="18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723851"/>
                  </a:ext>
                </a:extLst>
              </a:tr>
              <a:tr h="27950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14646</a:t>
                      </a:r>
                      <a:endParaRPr lang="en-IN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243853.05</a:t>
                      </a:r>
                      <a:endParaRPr lang="en-IN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3690136"/>
                  </a:ext>
                </a:extLst>
              </a:tr>
              <a:tr h="27950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14156</a:t>
                      </a:r>
                      <a:endParaRPr lang="en-IN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800" u="none" strike="noStrike">
                          <a:solidFill>
                            <a:schemeClr val="bg1"/>
                          </a:solidFill>
                          <a:effectLst/>
                        </a:rPr>
                        <a:t>183163.55</a:t>
                      </a:r>
                      <a:endParaRPr lang="en-IN" sz="18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663123"/>
                  </a:ext>
                </a:extLst>
              </a:tr>
              <a:tr h="27950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none" strike="noStrike">
                          <a:solidFill>
                            <a:schemeClr val="bg1"/>
                          </a:solidFill>
                          <a:effectLst/>
                        </a:rPr>
                        <a:t>13694</a:t>
                      </a:r>
                      <a:endParaRPr lang="en-IN" sz="18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800" u="none" strike="noStrike">
                          <a:solidFill>
                            <a:schemeClr val="bg1"/>
                          </a:solidFill>
                          <a:effectLst/>
                        </a:rPr>
                        <a:t>128172.42</a:t>
                      </a:r>
                      <a:endParaRPr lang="en-IN" sz="18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1616389"/>
                  </a:ext>
                </a:extLst>
              </a:tr>
              <a:tr h="27950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13089</a:t>
                      </a:r>
                      <a:endParaRPr lang="en-IN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800" u="none" strike="noStrike">
                          <a:solidFill>
                            <a:schemeClr val="bg1"/>
                          </a:solidFill>
                          <a:effectLst/>
                        </a:rPr>
                        <a:t>55801.73</a:t>
                      </a:r>
                      <a:endParaRPr lang="en-IN" sz="18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753787"/>
                  </a:ext>
                </a:extLst>
              </a:tr>
              <a:tr h="27950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IN" sz="18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800" u="none" strike="noStrike">
                          <a:solidFill>
                            <a:schemeClr val="bg1"/>
                          </a:solidFill>
                          <a:effectLst/>
                        </a:rPr>
                        <a:t>1192988.12</a:t>
                      </a:r>
                      <a:endParaRPr lang="en-IN" sz="18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423687"/>
                  </a:ext>
                </a:extLst>
              </a:tr>
              <a:tr h="27950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none" strike="noStrike">
                          <a:solidFill>
                            <a:schemeClr val="bg1"/>
                          </a:solidFill>
                          <a:effectLst/>
                        </a:rPr>
                        <a:t>Grand Total</a:t>
                      </a:r>
                      <a:endParaRPr lang="en-IN" sz="18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2524999.87</a:t>
                      </a:r>
                      <a:endParaRPr lang="en-IN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663655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8269596-6D66-DE44-BDAC-4E43C7B9A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53589"/>
              </p:ext>
            </p:extLst>
          </p:nvPr>
        </p:nvGraphicFramePr>
        <p:xfrm>
          <a:off x="12649199" y="5143500"/>
          <a:ext cx="4146643" cy="3665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94407">
                  <a:extLst>
                    <a:ext uri="{9D8B030D-6E8A-4147-A177-3AD203B41FA5}">
                      <a16:colId xmlns:a16="http://schemas.microsoft.com/office/drawing/2014/main" val="3344803164"/>
                    </a:ext>
                  </a:extLst>
                </a:gridCol>
                <a:gridCol w="2252236">
                  <a:extLst>
                    <a:ext uri="{9D8B030D-6E8A-4147-A177-3AD203B41FA5}">
                      <a16:colId xmlns:a16="http://schemas.microsoft.com/office/drawing/2014/main" val="2154815458"/>
                    </a:ext>
                  </a:extLst>
                </a:gridCol>
              </a:tblGrid>
              <a:tr h="27950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solidFill>
                            <a:schemeClr val="bg1"/>
                          </a:solidFill>
                          <a:effectLst/>
                        </a:rPr>
                        <a:t>2010-11</a:t>
                      </a:r>
                      <a:endParaRPr lang="en-IN" sz="18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3278"/>
                  </a:ext>
                </a:extLst>
              </a:tr>
              <a:tr h="27950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none" strike="noStrike">
                          <a:solidFill>
                            <a:schemeClr val="bg1"/>
                          </a:solidFill>
                          <a:effectLst/>
                        </a:rPr>
                        <a:t>Row Labels</a:t>
                      </a:r>
                      <a:endParaRPr lang="en-IN" sz="18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none" strike="noStrike">
                          <a:solidFill>
                            <a:schemeClr val="bg1"/>
                          </a:solidFill>
                          <a:effectLst/>
                        </a:rPr>
                        <a:t>Sum of Revenue</a:t>
                      </a:r>
                      <a:endParaRPr lang="en-IN" sz="18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842836"/>
                  </a:ext>
                </a:extLst>
              </a:tr>
              <a:tr h="27950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none" strike="noStrike">
                          <a:solidFill>
                            <a:schemeClr val="bg1"/>
                          </a:solidFill>
                          <a:effectLst/>
                        </a:rPr>
                        <a:t>13694</a:t>
                      </a:r>
                      <a:endParaRPr lang="en-IN" sz="18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800" u="none" strike="noStrike">
                          <a:solidFill>
                            <a:schemeClr val="bg1"/>
                          </a:solidFill>
                          <a:effectLst/>
                        </a:rPr>
                        <a:t>62653.1</a:t>
                      </a:r>
                      <a:endParaRPr lang="en-IN" sz="18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410606"/>
                  </a:ext>
                </a:extLst>
              </a:tr>
              <a:tr h="27950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none" strike="noStrike">
                          <a:solidFill>
                            <a:schemeClr val="bg1"/>
                          </a:solidFill>
                          <a:effectLst/>
                        </a:rPr>
                        <a:t>16684</a:t>
                      </a:r>
                      <a:endParaRPr lang="en-IN" sz="18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800" u="none" strike="noStrike">
                          <a:solidFill>
                            <a:schemeClr val="bg1"/>
                          </a:solidFill>
                          <a:effectLst/>
                        </a:rPr>
                        <a:t>65892.08</a:t>
                      </a:r>
                      <a:endParaRPr lang="en-IN" sz="18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452540"/>
                  </a:ext>
                </a:extLst>
              </a:tr>
              <a:tr h="27950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none" strike="noStrike">
                          <a:solidFill>
                            <a:schemeClr val="bg1"/>
                          </a:solidFill>
                          <a:effectLst/>
                        </a:rPr>
                        <a:t>17511</a:t>
                      </a:r>
                      <a:endParaRPr lang="en-IN" sz="18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800" u="none" strike="noStrike">
                          <a:solidFill>
                            <a:schemeClr val="bg1"/>
                          </a:solidFill>
                          <a:effectLst/>
                        </a:rPr>
                        <a:t>88125.38</a:t>
                      </a:r>
                      <a:endParaRPr lang="en-IN" sz="18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470750"/>
                  </a:ext>
                </a:extLst>
              </a:tr>
              <a:tr h="27950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14156</a:t>
                      </a:r>
                      <a:endParaRPr lang="en-IN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113384.14</a:t>
                      </a:r>
                      <a:endParaRPr lang="en-IN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441362"/>
                  </a:ext>
                </a:extLst>
              </a:tr>
              <a:tr h="27950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none" strike="noStrike">
                          <a:solidFill>
                            <a:schemeClr val="bg1"/>
                          </a:solidFill>
                          <a:effectLst/>
                        </a:rPr>
                        <a:t>12415</a:t>
                      </a:r>
                      <a:endParaRPr lang="en-IN" sz="18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800" u="none" strike="noStrike">
                          <a:solidFill>
                            <a:schemeClr val="bg1"/>
                          </a:solidFill>
                          <a:effectLst/>
                        </a:rPr>
                        <a:t>123725.45</a:t>
                      </a:r>
                      <a:endParaRPr lang="en-IN" sz="18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361425"/>
                  </a:ext>
                </a:extLst>
              </a:tr>
              <a:tr h="27950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none" strike="noStrike">
                          <a:solidFill>
                            <a:schemeClr val="bg1"/>
                          </a:solidFill>
                          <a:effectLst/>
                        </a:rPr>
                        <a:t>14911</a:t>
                      </a:r>
                      <a:endParaRPr lang="en-IN" sz="18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800" u="none" strike="noStrike">
                          <a:solidFill>
                            <a:schemeClr val="bg1"/>
                          </a:solidFill>
                          <a:effectLst/>
                        </a:rPr>
                        <a:t>132572.62</a:t>
                      </a:r>
                      <a:endParaRPr lang="en-IN" sz="18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750006"/>
                  </a:ext>
                </a:extLst>
              </a:tr>
              <a:tr h="27950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none" strike="noStrike">
                          <a:solidFill>
                            <a:schemeClr val="bg1"/>
                          </a:solidFill>
                          <a:effectLst/>
                        </a:rPr>
                        <a:t>17450</a:t>
                      </a:r>
                      <a:endParaRPr lang="en-IN" sz="18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800" u="none" strike="noStrike">
                          <a:solidFill>
                            <a:schemeClr val="bg1"/>
                          </a:solidFill>
                          <a:effectLst/>
                        </a:rPr>
                        <a:t>187482.17</a:t>
                      </a:r>
                      <a:endParaRPr lang="en-IN" sz="18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118669"/>
                  </a:ext>
                </a:extLst>
              </a:tr>
              <a:tr h="27950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none" strike="noStrike">
                          <a:solidFill>
                            <a:schemeClr val="bg1"/>
                          </a:solidFill>
                          <a:effectLst/>
                        </a:rPr>
                        <a:t>18102</a:t>
                      </a:r>
                      <a:endParaRPr lang="en-IN" sz="18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800" u="none" strike="noStrike">
                          <a:solidFill>
                            <a:schemeClr val="bg1"/>
                          </a:solidFill>
                          <a:effectLst/>
                        </a:rPr>
                        <a:t>256438.49</a:t>
                      </a:r>
                      <a:endParaRPr lang="en-IN" sz="18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9731951"/>
                  </a:ext>
                </a:extLst>
              </a:tr>
              <a:tr h="27950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none" strike="noStrike">
                          <a:solidFill>
                            <a:schemeClr val="bg1"/>
                          </a:solidFill>
                          <a:effectLst/>
                        </a:rPr>
                        <a:t>14646</a:t>
                      </a:r>
                      <a:endParaRPr lang="en-IN" sz="18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800" u="none" strike="noStrike">
                          <a:solidFill>
                            <a:schemeClr val="bg1"/>
                          </a:solidFill>
                          <a:effectLst/>
                        </a:rPr>
                        <a:t>279489.02</a:t>
                      </a:r>
                      <a:endParaRPr lang="en-IN" sz="18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459019"/>
                  </a:ext>
                </a:extLst>
              </a:tr>
              <a:tr h="27950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IN" sz="18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800" u="none" strike="noStrike">
                          <a:solidFill>
                            <a:schemeClr val="bg1"/>
                          </a:solidFill>
                          <a:effectLst/>
                        </a:rPr>
                        <a:t>1447682.12</a:t>
                      </a:r>
                      <a:endParaRPr lang="en-IN" sz="18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854726"/>
                  </a:ext>
                </a:extLst>
              </a:tr>
              <a:tr h="27950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none" strike="noStrike">
                          <a:solidFill>
                            <a:schemeClr val="bg1"/>
                          </a:solidFill>
                          <a:effectLst/>
                        </a:rPr>
                        <a:t>Grand Total</a:t>
                      </a:r>
                      <a:endParaRPr lang="en-IN" sz="18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2757444.57</a:t>
                      </a:r>
                      <a:endParaRPr lang="en-IN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58237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144661"/>
            <a:ext cx="18288000" cy="10431661"/>
            <a:chOff x="0" y="-38100"/>
            <a:chExt cx="4816593" cy="27474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22342" y="672469"/>
            <a:ext cx="530888" cy="617312"/>
          </a:xfrm>
          <a:custGeom>
            <a:avLst/>
            <a:gdLst/>
            <a:ahLst/>
            <a:cxnLst/>
            <a:rect l="l" t="t" r="r" b="b"/>
            <a:pathLst>
              <a:path w="530888" h="617312">
                <a:moveTo>
                  <a:pt x="0" y="0"/>
                </a:moveTo>
                <a:lnTo>
                  <a:pt x="530888" y="0"/>
                </a:lnTo>
                <a:lnTo>
                  <a:pt x="530888" y="617312"/>
                </a:lnTo>
                <a:lnTo>
                  <a:pt x="0" y="61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065891" y="695111"/>
            <a:ext cx="12328049" cy="960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318"/>
              </a:lnSpc>
            </a:pPr>
            <a:r>
              <a:rPr lang="en-IN" sz="7200" dirty="0">
                <a:solidFill>
                  <a:schemeClr val="bg1"/>
                </a:solidFill>
              </a:rPr>
              <a:t>Temporal Sales Trends</a:t>
            </a:r>
            <a:endParaRPr lang="en-US" sz="7037" b="1" dirty="0">
              <a:solidFill>
                <a:schemeClr val="bg1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989723" y="1655759"/>
            <a:ext cx="10069709" cy="8494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Overview of Key Metrics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To analyze monthly sales fluctuations, we examined total revenue across different months for </a:t>
            </a:r>
            <a:r>
              <a:rPr lang="en-US" sz="2400" b="1" dirty="0">
                <a:solidFill>
                  <a:schemeClr val="bg1"/>
                </a:solidFill>
              </a:rPr>
              <a:t>2009-10 and 2010-11</a:t>
            </a:r>
            <a:r>
              <a:rPr lang="en-US" sz="2400" dirty="0">
                <a:solidFill>
                  <a:schemeClr val="bg1"/>
                </a:solidFill>
              </a:rPr>
              <a:t>. This helps in identifying seasonal trends and understanding variations in sales performance.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Average Values and Trends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The </a:t>
            </a:r>
            <a:r>
              <a:rPr lang="en-US" sz="2400" b="1" dirty="0">
                <a:solidFill>
                  <a:schemeClr val="bg1"/>
                </a:solidFill>
              </a:rPr>
              <a:t>total revenue</a:t>
            </a:r>
            <a:r>
              <a:rPr lang="en-US" sz="2400" dirty="0">
                <a:solidFill>
                  <a:schemeClr val="bg1"/>
                </a:solidFill>
              </a:rPr>
              <a:t> increased from </a:t>
            </a:r>
            <a:r>
              <a:rPr lang="en-US" sz="2400" b="1" dirty="0">
                <a:solidFill>
                  <a:schemeClr val="bg1"/>
                </a:solidFill>
              </a:rPr>
              <a:t>£9.5M in 2009-10 to £9.74M in 2010-11</a:t>
            </a:r>
            <a:r>
              <a:rPr lang="en-US" sz="2400" dirty="0">
                <a:solidFill>
                  <a:schemeClr val="bg1"/>
                </a:solidFill>
              </a:rPr>
              <a:t>, showing a </a:t>
            </a:r>
            <a:r>
              <a:rPr lang="en-US" sz="2400" b="1" dirty="0">
                <a:solidFill>
                  <a:schemeClr val="bg1"/>
                </a:solidFill>
              </a:rPr>
              <a:t>2.5% overall growth</a:t>
            </a:r>
            <a:r>
              <a:rPr lang="en-US" sz="2400" dirty="0">
                <a:solidFill>
                  <a:schemeClr val="bg1"/>
                </a:solidFill>
              </a:rPr>
              <a:t>. The </a:t>
            </a:r>
            <a:r>
              <a:rPr lang="en-US" sz="2400" b="1" dirty="0">
                <a:solidFill>
                  <a:schemeClr val="bg1"/>
                </a:solidFill>
              </a:rPr>
              <a:t>average monthly revenue</a:t>
            </a:r>
            <a:r>
              <a:rPr lang="en-US" sz="2400" dirty="0">
                <a:solidFill>
                  <a:schemeClr val="bg1"/>
                </a:solidFill>
              </a:rPr>
              <a:t> was </a:t>
            </a:r>
            <a:r>
              <a:rPr lang="en-US" sz="2400" b="1" dirty="0">
                <a:solidFill>
                  <a:schemeClr val="bg1"/>
                </a:solidFill>
              </a:rPr>
              <a:t>£792K</a:t>
            </a:r>
            <a:r>
              <a:rPr lang="en-US" sz="2400" dirty="0">
                <a:solidFill>
                  <a:schemeClr val="bg1"/>
                </a:solidFill>
              </a:rPr>
              <a:t>, with significant variations across months. November consistently generated the highest revenue, while February and April had relatively lower sales.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Central Tendency and Dispersion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The </a:t>
            </a:r>
            <a:r>
              <a:rPr lang="en-US" sz="2400" b="1" dirty="0">
                <a:solidFill>
                  <a:schemeClr val="bg1"/>
                </a:solidFill>
              </a:rPr>
              <a:t>median monthly revenue</a:t>
            </a:r>
            <a:r>
              <a:rPr lang="en-US" sz="2400" dirty="0">
                <a:solidFill>
                  <a:schemeClr val="bg1"/>
                </a:solidFill>
              </a:rPr>
              <a:t> was </a:t>
            </a:r>
            <a:r>
              <a:rPr lang="en-US" sz="2400" b="1" dirty="0">
                <a:solidFill>
                  <a:schemeClr val="bg1"/>
                </a:solidFill>
              </a:rPr>
              <a:t>around £650K</a:t>
            </a:r>
            <a:r>
              <a:rPr lang="en-US" sz="2400" dirty="0">
                <a:solidFill>
                  <a:schemeClr val="bg1"/>
                </a:solidFill>
              </a:rPr>
              <a:t>, indicating a relatively balanced distribution. However, the </a:t>
            </a:r>
            <a:r>
              <a:rPr lang="en-US" sz="2400" b="1" dirty="0">
                <a:solidFill>
                  <a:schemeClr val="bg1"/>
                </a:solidFill>
              </a:rPr>
              <a:t>standard deviation in revenue</a:t>
            </a:r>
            <a:r>
              <a:rPr lang="en-US" sz="2400" dirty="0">
                <a:solidFill>
                  <a:schemeClr val="bg1"/>
                </a:solidFill>
              </a:rPr>
              <a:t> shows high fluctuations, with peaks in Q4 and declines in early Q1. The sharp drop in December (post-holiday) suggests a cyclical demand pattern.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Key Observations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Peak Sales:</a:t>
            </a:r>
            <a:r>
              <a:rPr lang="en-US" sz="2400" dirty="0">
                <a:solidFill>
                  <a:schemeClr val="bg1"/>
                </a:solidFill>
              </a:rPr>
              <a:t> November was the highest revenue month in both years, likely due to holiday shopping demand.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Post-Holiday Dip:</a:t>
            </a:r>
            <a:r>
              <a:rPr lang="en-US" sz="2400" dirty="0">
                <a:solidFill>
                  <a:schemeClr val="bg1"/>
                </a:solidFill>
              </a:rPr>
              <a:t> December sales dropped significantly after the holiday peak, reflecting lower consumer spending.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Seasonal Trends:</a:t>
            </a:r>
            <a:r>
              <a:rPr lang="en-US" sz="2400" dirty="0">
                <a:solidFill>
                  <a:schemeClr val="bg1"/>
                </a:solidFill>
              </a:rPr>
              <a:t> Sales consistently increased from Q2 to Q4, showing strong year-end performance.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Revenue Growth:</a:t>
            </a:r>
            <a:r>
              <a:rPr lang="en-US" sz="2400" dirty="0">
                <a:solidFill>
                  <a:schemeClr val="bg1"/>
                </a:solidFill>
              </a:rPr>
              <a:t> A </a:t>
            </a:r>
            <a:r>
              <a:rPr lang="en-US" sz="2400" b="1" dirty="0">
                <a:solidFill>
                  <a:schemeClr val="bg1"/>
                </a:solidFill>
              </a:rPr>
              <a:t>£240K increase</a:t>
            </a:r>
            <a:r>
              <a:rPr lang="en-US" sz="2400" dirty="0">
                <a:solidFill>
                  <a:schemeClr val="bg1"/>
                </a:solidFill>
              </a:rPr>
              <a:t> in total revenue from 2009-10 to 2010-11 suggests an improving market trend.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746D92C-3237-B2B2-2F50-F351378C7E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4307921"/>
              </p:ext>
            </p:extLst>
          </p:nvPr>
        </p:nvGraphicFramePr>
        <p:xfrm>
          <a:off x="1253230" y="5557722"/>
          <a:ext cx="4842770" cy="33957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BCFC42D-332C-900F-C91B-BB85F318BA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1192973"/>
              </p:ext>
            </p:extLst>
          </p:nvPr>
        </p:nvGraphicFramePr>
        <p:xfrm>
          <a:off x="1082820" y="1619934"/>
          <a:ext cx="5225338" cy="35386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22342" y="672469"/>
            <a:ext cx="530888" cy="617312"/>
          </a:xfrm>
          <a:custGeom>
            <a:avLst/>
            <a:gdLst/>
            <a:ahLst/>
            <a:cxnLst/>
            <a:rect l="l" t="t" r="r" b="b"/>
            <a:pathLst>
              <a:path w="530888" h="617312">
                <a:moveTo>
                  <a:pt x="0" y="0"/>
                </a:moveTo>
                <a:lnTo>
                  <a:pt x="530888" y="0"/>
                </a:lnTo>
                <a:lnTo>
                  <a:pt x="530888" y="617312"/>
                </a:lnTo>
                <a:lnTo>
                  <a:pt x="0" y="61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53230" y="922750"/>
            <a:ext cx="10016921" cy="332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buNone/>
            </a:pPr>
            <a:r>
              <a:rPr lang="en-IN" sz="7200" b="0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Geographical Insights</a:t>
            </a:r>
            <a:endParaRPr lang="en-IN" sz="7200" b="0" dirty="0">
              <a:solidFill>
                <a:schemeClr val="bg1"/>
              </a:solidFill>
              <a:effectLst/>
            </a:endParaRPr>
          </a:p>
          <a:p>
            <a:pPr>
              <a:buNone/>
            </a:pPr>
            <a:br>
              <a:rPr lang="en-IN" sz="7200" dirty="0">
                <a:solidFill>
                  <a:schemeClr val="bg1"/>
                </a:solidFill>
              </a:rPr>
            </a:br>
            <a:endParaRPr lang="en-US" sz="7200" b="1" dirty="0">
              <a:solidFill>
                <a:schemeClr val="bg1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67520" y="2427529"/>
            <a:ext cx="10431547" cy="7386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Average Values and Trends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The </a:t>
            </a:r>
            <a:r>
              <a:rPr lang="en-US" sz="2400" b="1" dirty="0">
                <a:solidFill>
                  <a:schemeClr val="bg1"/>
                </a:solidFill>
              </a:rPr>
              <a:t>United Kingdom</a:t>
            </a:r>
            <a:r>
              <a:rPr lang="en-US" sz="2400" dirty="0">
                <a:solidFill>
                  <a:schemeClr val="bg1"/>
                </a:solidFill>
              </a:rPr>
              <a:t> had the highest number of transactions, with </a:t>
            </a:r>
            <a:r>
              <a:rPr lang="en-US" sz="2400" b="1" dirty="0">
                <a:solidFill>
                  <a:schemeClr val="bg1"/>
                </a:solidFill>
              </a:rPr>
              <a:t>478,934 in 2009-10</a:t>
            </a:r>
            <a:r>
              <a:rPr lang="en-US" sz="2400" dirty="0">
                <a:solidFill>
                  <a:schemeClr val="bg1"/>
                </a:solidFill>
              </a:rPr>
              <a:t> and </a:t>
            </a:r>
            <a:r>
              <a:rPr lang="en-US" sz="2400" b="1" dirty="0">
                <a:solidFill>
                  <a:schemeClr val="bg1"/>
                </a:solidFill>
              </a:rPr>
              <a:t>495,478 in 2010-11</a:t>
            </a:r>
            <a:r>
              <a:rPr lang="en-US" sz="2400" dirty="0">
                <a:solidFill>
                  <a:schemeClr val="bg1"/>
                </a:solidFill>
              </a:rPr>
              <a:t>, reflecting steady domestic demand. </a:t>
            </a:r>
            <a:r>
              <a:rPr lang="en-US" sz="2400" b="1" dirty="0">
                <a:solidFill>
                  <a:schemeClr val="bg1"/>
                </a:solidFill>
              </a:rPr>
              <a:t>Germany (8,119 to 9,495 transactions)</a:t>
            </a:r>
            <a:r>
              <a:rPr lang="en-US" sz="2400" dirty="0">
                <a:solidFill>
                  <a:schemeClr val="bg1"/>
                </a:solidFill>
              </a:rPr>
              <a:t> and </a:t>
            </a:r>
            <a:r>
              <a:rPr lang="en-US" sz="2400" b="1" dirty="0">
                <a:solidFill>
                  <a:schemeClr val="bg1"/>
                </a:solidFill>
              </a:rPr>
              <a:t>France (5,754 to 8,558 transactions)</a:t>
            </a:r>
            <a:r>
              <a:rPr lang="en-US" sz="2400" dirty="0">
                <a:solidFill>
                  <a:schemeClr val="bg1"/>
                </a:solidFill>
              </a:rPr>
              <a:t> were the top-performing international markets, showing strong year-over-year growth.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Central Tendency and Dispersion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The </a:t>
            </a:r>
            <a:r>
              <a:rPr lang="en-US" sz="2400" b="1" dirty="0">
                <a:solidFill>
                  <a:schemeClr val="bg1"/>
                </a:solidFill>
              </a:rPr>
              <a:t>median number of transactions per country</a:t>
            </a:r>
            <a:r>
              <a:rPr lang="en-US" sz="2400" dirty="0">
                <a:solidFill>
                  <a:schemeClr val="bg1"/>
                </a:solidFill>
              </a:rPr>
              <a:t> was significantly lower than the top markets, showing a concentration of sales in a few key regions. The </a:t>
            </a:r>
            <a:r>
              <a:rPr lang="en-US" sz="2400" b="1" dirty="0">
                <a:solidFill>
                  <a:schemeClr val="bg1"/>
                </a:solidFill>
              </a:rPr>
              <a:t>standard deviation in transactions</a:t>
            </a:r>
            <a:r>
              <a:rPr lang="en-US" sz="2400" dirty="0">
                <a:solidFill>
                  <a:schemeClr val="bg1"/>
                </a:solidFill>
              </a:rPr>
              <a:t> highlights the gap between leading and lower-performing countries. Smaller markets like </a:t>
            </a:r>
            <a:r>
              <a:rPr lang="en-US" sz="2400" b="1" dirty="0">
                <a:solidFill>
                  <a:schemeClr val="bg1"/>
                </a:solidFill>
              </a:rPr>
              <a:t>Lebanon, Bahrain, and Saudi Arabia</a:t>
            </a:r>
            <a:r>
              <a:rPr lang="en-US" sz="2400" dirty="0">
                <a:solidFill>
                  <a:schemeClr val="bg1"/>
                </a:solidFill>
              </a:rPr>
              <a:t> had minimal transactions.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Key Observations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UK Dominance:</a:t>
            </a:r>
            <a:r>
              <a:rPr lang="en-US" sz="2400" dirty="0">
                <a:solidFill>
                  <a:schemeClr val="bg1"/>
                </a:solidFill>
              </a:rPr>
              <a:t> The </a:t>
            </a:r>
            <a:r>
              <a:rPr lang="en-US" sz="2400" b="1" dirty="0">
                <a:solidFill>
                  <a:schemeClr val="bg1"/>
                </a:solidFill>
              </a:rPr>
              <a:t>UK accounted for over 90% of total transactions</a:t>
            </a:r>
            <a:r>
              <a:rPr lang="en-US" sz="2400" dirty="0">
                <a:solidFill>
                  <a:schemeClr val="bg1"/>
                </a:solidFill>
              </a:rPr>
              <a:t>, reinforcing it as the primary market.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International Growth:</a:t>
            </a:r>
            <a:r>
              <a:rPr lang="en-US" sz="2400" dirty="0">
                <a:solidFill>
                  <a:schemeClr val="bg1"/>
                </a:solidFill>
              </a:rPr>
              <a:t> France and Germany saw </a:t>
            </a:r>
            <a:r>
              <a:rPr lang="en-US" sz="2400" b="1" dirty="0">
                <a:solidFill>
                  <a:schemeClr val="bg1"/>
                </a:solidFill>
              </a:rPr>
              <a:t>strong transaction growth</a:t>
            </a:r>
            <a:r>
              <a:rPr lang="en-US" sz="2400" dirty="0">
                <a:solidFill>
                  <a:schemeClr val="bg1"/>
                </a:solidFill>
              </a:rPr>
              <a:t>, indicating expanding overseas demand.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Declining Markets:</a:t>
            </a:r>
            <a:r>
              <a:rPr lang="en-US" sz="2400" dirty="0">
                <a:solidFill>
                  <a:schemeClr val="bg1"/>
                </a:solidFill>
              </a:rPr>
              <a:t> Some regions like </a:t>
            </a:r>
            <a:r>
              <a:rPr lang="en-US" sz="2400" b="1" dirty="0">
                <a:solidFill>
                  <a:schemeClr val="bg1"/>
                </a:solidFill>
              </a:rPr>
              <a:t>Bahrain, Greece, and Brazil</a:t>
            </a:r>
            <a:r>
              <a:rPr lang="en-US" sz="2400" dirty="0">
                <a:solidFill>
                  <a:schemeClr val="bg1"/>
                </a:solidFill>
              </a:rPr>
              <a:t> saw a drop in transactions, suggesting a need for targeted marketing.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New Entries:</a:t>
            </a:r>
            <a:r>
              <a:rPr lang="en-US" sz="2400" dirty="0">
                <a:solidFill>
                  <a:schemeClr val="bg1"/>
                </a:solidFill>
              </a:rPr>
              <a:t> Countries like </a:t>
            </a:r>
            <a:r>
              <a:rPr lang="en-US" sz="2400" b="1" dirty="0">
                <a:solidFill>
                  <a:schemeClr val="bg1"/>
                </a:solidFill>
              </a:rPr>
              <a:t>Czech Republic and Saudi Arabia</a:t>
            </a:r>
            <a:r>
              <a:rPr lang="en-US" sz="2400" dirty="0">
                <a:solidFill>
                  <a:schemeClr val="bg1"/>
                </a:solidFill>
              </a:rPr>
              <a:t> appeared in 2010-11, indicating market expansion.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8455914" y="899987"/>
            <a:ext cx="286001" cy="28600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8E2BA9DD-95C7-56F7-6BAE-EF5025A3F7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559739"/>
              </p:ext>
            </p:extLst>
          </p:nvPr>
        </p:nvGraphicFramePr>
        <p:xfrm>
          <a:off x="15041101" y="453285"/>
          <a:ext cx="2585931" cy="9576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36628">
                  <a:extLst>
                    <a:ext uri="{9D8B030D-6E8A-4147-A177-3AD203B41FA5}">
                      <a16:colId xmlns:a16="http://schemas.microsoft.com/office/drawing/2014/main" val="3860684927"/>
                    </a:ext>
                  </a:extLst>
                </a:gridCol>
                <a:gridCol w="1149303">
                  <a:extLst>
                    <a:ext uri="{9D8B030D-6E8A-4147-A177-3AD203B41FA5}">
                      <a16:colId xmlns:a16="http://schemas.microsoft.com/office/drawing/2014/main" val="3137222640"/>
                    </a:ext>
                  </a:extLst>
                </a:gridCol>
              </a:tblGrid>
              <a:tr h="21772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2010-11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750344"/>
                  </a:ext>
                </a:extLst>
              </a:tr>
              <a:tr h="43085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Row Labels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Count of Invoice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566189"/>
                  </a:ext>
                </a:extLst>
              </a:tr>
              <a:tr h="21772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Australia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1259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311768"/>
                  </a:ext>
                </a:extLst>
              </a:tr>
              <a:tr h="21772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Austria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401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342882"/>
                  </a:ext>
                </a:extLst>
              </a:tr>
              <a:tr h="21772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Bahrain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19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428572"/>
                  </a:ext>
                </a:extLst>
              </a:tr>
              <a:tr h="21772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Belgium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2069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367806"/>
                  </a:ext>
                </a:extLst>
              </a:tr>
              <a:tr h="21772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Brazil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32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933294"/>
                  </a:ext>
                </a:extLst>
              </a:tr>
              <a:tr h="21772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Canada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151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187294"/>
                  </a:ext>
                </a:extLst>
              </a:tr>
              <a:tr h="21772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Channel Islands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758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034321"/>
                  </a:ext>
                </a:extLst>
              </a:tr>
              <a:tr h="21772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Cyprus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622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614805"/>
                  </a:ext>
                </a:extLst>
              </a:tr>
              <a:tr h="21772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Czech Republic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30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517304"/>
                  </a:ext>
                </a:extLst>
              </a:tr>
              <a:tr h="21772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Denmark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389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0486099"/>
                  </a:ext>
                </a:extLst>
              </a:tr>
              <a:tr h="21772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EIRE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8196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90969"/>
                  </a:ext>
                </a:extLst>
              </a:tr>
              <a:tr h="43085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European Community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61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323268"/>
                  </a:ext>
                </a:extLst>
              </a:tr>
              <a:tr h="21772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Finland</a:t>
                      </a:r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695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758409"/>
                  </a:ext>
                </a:extLst>
              </a:tr>
              <a:tr h="21772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France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8558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847339"/>
                  </a:ext>
                </a:extLst>
              </a:tr>
              <a:tr h="21772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Germany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9495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676891"/>
                  </a:ext>
                </a:extLst>
              </a:tr>
              <a:tr h="21772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Greece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146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340004"/>
                  </a:ext>
                </a:extLst>
              </a:tr>
              <a:tr h="21772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Hong Kong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288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851365"/>
                  </a:ext>
                </a:extLst>
              </a:tr>
              <a:tr h="21772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Iceland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182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754411"/>
                  </a:ext>
                </a:extLst>
              </a:tr>
              <a:tr h="21772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Israel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297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818210"/>
                  </a:ext>
                </a:extLst>
              </a:tr>
              <a:tr h="21772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Italy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803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479009"/>
                  </a:ext>
                </a:extLst>
              </a:tr>
              <a:tr h="21772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Japan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358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45763"/>
                  </a:ext>
                </a:extLst>
              </a:tr>
              <a:tr h="21772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Lebanon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45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088248"/>
                  </a:ext>
                </a:extLst>
              </a:tr>
              <a:tr h="21772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Lithuania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35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804143"/>
                  </a:ext>
                </a:extLst>
              </a:tr>
              <a:tr h="21772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Malta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127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538975"/>
                  </a:ext>
                </a:extLst>
              </a:tr>
              <a:tr h="21772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Netherlands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2371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467522"/>
                  </a:ext>
                </a:extLst>
              </a:tr>
              <a:tr h="21772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Norway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1086</a:t>
                      </a:r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531328"/>
                  </a:ext>
                </a:extLst>
              </a:tr>
              <a:tr h="21772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Poland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341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441437"/>
                  </a:ext>
                </a:extLst>
              </a:tr>
              <a:tr h="21772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Portugal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1519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517668"/>
                  </a:ext>
                </a:extLst>
              </a:tr>
              <a:tr h="21772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RSA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58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300912"/>
                  </a:ext>
                </a:extLst>
              </a:tr>
              <a:tr h="21772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Saudi Arabia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7983530"/>
                  </a:ext>
                </a:extLst>
              </a:tr>
              <a:tr h="21772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Singapore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229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650584"/>
                  </a:ext>
                </a:extLst>
              </a:tr>
              <a:tr h="21772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Spain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2533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510022"/>
                  </a:ext>
                </a:extLst>
              </a:tr>
              <a:tr h="21772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Sweden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462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919326"/>
                  </a:ext>
                </a:extLst>
              </a:tr>
              <a:tr h="21772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Switzerland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2002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253288"/>
                  </a:ext>
                </a:extLst>
              </a:tr>
              <a:tr h="43085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United Arab Emirates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68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542850"/>
                  </a:ext>
                </a:extLst>
              </a:tr>
              <a:tr h="21772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United Kingdom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495478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425068"/>
                  </a:ext>
                </a:extLst>
              </a:tr>
              <a:tr h="21772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Unspecified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446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086256"/>
                  </a:ext>
                </a:extLst>
              </a:tr>
              <a:tr h="21772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USA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291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9317554"/>
                  </a:ext>
                </a:extLst>
              </a:tr>
              <a:tr h="21772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Grand Total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541910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00" marR="4600" marT="460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212758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A10D8EA-A0D6-4553-010B-ED7E91971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185322"/>
              </p:ext>
            </p:extLst>
          </p:nvPr>
        </p:nvGraphicFramePr>
        <p:xfrm>
          <a:off x="11455618" y="463677"/>
          <a:ext cx="2860649" cy="95660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78698">
                  <a:extLst>
                    <a:ext uri="{9D8B030D-6E8A-4147-A177-3AD203B41FA5}">
                      <a16:colId xmlns:a16="http://schemas.microsoft.com/office/drawing/2014/main" val="2712725094"/>
                    </a:ext>
                  </a:extLst>
                </a:gridCol>
                <a:gridCol w="1281951">
                  <a:extLst>
                    <a:ext uri="{9D8B030D-6E8A-4147-A177-3AD203B41FA5}">
                      <a16:colId xmlns:a16="http://schemas.microsoft.com/office/drawing/2014/main" val="3752427570"/>
                    </a:ext>
                  </a:extLst>
                </a:gridCol>
              </a:tblGrid>
              <a:tr h="22246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2009-10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537157"/>
                  </a:ext>
                </a:extLst>
              </a:tr>
              <a:tr h="222466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Row Labels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Count of Invoice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550010"/>
                  </a:ext>
                </a:extLst>
              </a:tr>
              <a:tr h="222466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Australia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654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23840"/>
                  </a:ext>
                </a:extLst>
              </a:tr>
              <a:tr h="222466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Austria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537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199593"/>
                  </a:ext>
                </a:extLst>
              </a:tr>
              <a:tr h="222466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Bahrain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107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737823"/>
                  </a:ext>
                </a:extLst>
              </a:tr>
              <a:tr h="222466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Belgium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1053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863855"/>
                  </a:ext>
                </a:extLst>
              </a:tr>
              <a:tr h="222466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Bermuda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34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85615"/>
                  </a:ext>
                </a:extLst>
              </a:tr>
              <a:tr h="222466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Brazil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62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169945"/>
                  </a:ext>
                </a:extLst>
              </a:tr>
              <a:tr h="222466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Canada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77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609295"/>
                  </a:ext>
                </a:extLst>
              </a:tr>
              <a:tr h="222466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Channel Islands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906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289076"/>
                  </a:ext>
                </a:extLst>
              </a:tr>
              <a:tr h="222466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Cyprus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546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4464377"/>
                  </a:ext>
                </a:extLst>
              </a:tr>
              <a:tr h="222466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Denmark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428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609105"/>
                  </a:ext>
                </a:extLst>
              </a:tr>
              <a:tr h="222466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EIRE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9660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297852"/>
                  </a:ext>
                </a:extLst>
              </a:tr>
              <a:tr h="222466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Finland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354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71453"/>
                  </a:ext>
                </a:extLst>
              </a:tr>
              <a:tr h="222466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France</a:t>
                      </a:r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5754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695066"/>
                  </a:ext>
                </a:extLst>
              </a:tr>
              <a:tr h="222466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Germany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8119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795043"/>
                  </a:ext>
                </a:extLst>
              </a:tr>
              <a:tr h="222466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Greece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517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644910"/>
                  </a:ext>
                </a:extLst>
              </a:tr>
              <a:tr h="222466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Hong Kong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76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847953"/>
                  </a:ext>
                </a:extLst>
              </a:tr>
              <a:tr h="222466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Iceland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71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170238"/>
                  </a:ext>
                </a:extLst>
              </a:tr>
              <a:tr h="222466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Israel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74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839518"/>
                  </a:ext>
                </a:extLst>
              </a:tr>
              <a:tr h="222466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Italy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729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210960"/>
                  </a:ext>
                </a:extLst>
              </a:tr>
              <a:tr h="222466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Japan</a:t>
                      </a:r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224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968167"/>
                  </a:ext>
                </a:extLst>
              </a:tr>
              <a:tr h="222466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Korea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63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114757"/>
                  </a:ext>
                </a:extLst>
              </a:tr>
              <a:tr h="222466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Lebanon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13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636116"/>
                  </a:ext>
                </a:extLst>
              </a:tr>
              <a:tr h="222466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Lithuania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154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7708"/>
                  </a:ext>
                </a:extLst>
              </a:tr>
              <a:tr h="222466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Malta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172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6947160"/>
                  </a:ext>
                </a:extLst>
              </a:tr>
              <a:tr h="222466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Netherlands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2768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057431"/>
                  </a:ext>
                </a:extLst>
              </a:tr>
              <a:tr h="222466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Nigeria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32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13917"/>
                  </a:ext>
                </a:extLst>
              </a:tr>
              <a:tr h="222466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Norway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369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079261"/>
                  </a:ext>
                </a:extLst>
              </a:tr>
              <a:tr h="222466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Poland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194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795803"/>
                  </a:ext>
                </a:extLst>
              </a:tr>
              <a:tr h="222466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Portugal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1098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768981"/>
                  </a:ext>
                </a:extLst>
              </a:tr>
              <a:tr h="222466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RSA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111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604"/>
                  </a:ext>
                </a:extLst>
              </a:tr>
              <a:tr h="222466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Singapore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117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2869745"/>
                  </a:ext>
                </a:extLst>
              </a:tr>
              <a:tr h="222466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Spain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1271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029669"/>
                  </a:ext>
                </a:extLst>
              </a:tr>
              <a:tr h="222466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Sweden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901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701843"/>
                  </a:ext>
                </a:extLst>
              </a:tr>
              <a:tr h="222466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Switzerland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1187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616402"/>
                  </a:ext>
                </a:extLst>
              </a:tr>
              <a:tr h="222466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Thailand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76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325042"/>
                  </a:ext>
                </a:extLst>
              </a:tr>
              <a:tr h="222466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United Arab Emirates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432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9983295"/>
                  </a:ext>
                </a:extLst>
              </a:tr>
              <a:tr h="222466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United Kingdom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478934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249771"/>
                  </a:ext>
                </a:extLst>
              </a:tr>
              <a:tr h="222466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Unspecified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310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177598"/>
                  </a:ext>
                </a:extLst>
              </a:tr>
              <a:tr h="222466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USA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244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45623"/>
                  </a:ext>
                </a:extLst>
              </a:tr>
              <a:tr h="222466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West Indies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54</a:t>
                      </a:r>
                      <a:endParaRPr lang="en-IN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210435"/>
                  </a:ext>
                </a:extLst>
              </a:tr>
              <a:tr h="222466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Grand Total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518482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6" marR="4386" marT="4386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68813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722342" y="672469"/>
            <a:ext cx="530888" cy="617312"/>
          </a:xfrm>
          <a:custGeom>
            <a:avLst/>
            <a:gdLst/>
            <a:ahLst/>
            <a:cxnLst/>
            <a:rect l="l" t="t" r="r" b="b"/>
            <a:pathLst>
              <a:path w="530888" h="617312">
                <a:moveTo>
                  <a:pt x="0" y="0"/>
                </a:moveTo>
                <a:lnTo>
                  <a:pt x="530888" y="0"/>
                </a:lnTo>
                <a:lnTo>
                  <a:pt x="530888" y="617312"/>
                </a:lnTo>
                <a:lnTo>
                  <a:pt x="0" y="61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364807" y="1155513"/>
            <a:ext cx="10873589" cy="8494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Overview of Key Metrics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To assess product return rates, we compared the </a:t>
            </a:r>
            <a:r>
              <a:rPr lang="en-US" sz="2400" b="1" dirty="0">
                <a:solidFill>
                  <a:schemeClr val="bg1"/>
                </a:solidFill>
              </a:rPr>
              <a:t>total quantity ordered</a:t>
            </a:r>
            <a:r>
              <a:rPr lang="en-US" sz="2400" dirty="0">
                <a:solidFill>
                  <a:schemeClr val="bg1"/>
                </a:solidFill>
              </a:rPr>
              <a:t> with the </a:t>
            </a:r>
            <a:r>
              <a:rPr lang="en-US" sz="2400" b="1" dirty="0">
                <a:solidFill>
                  <a:schemeClr val="bg1"/>
                </a:solidFill>
              </a:rPr>
              <a:t>total quantity returned</a:t>
            </a:r>
            <a:r>
              <a:rPr lang="en-US" sz="2400" dirty="0">
                <a:solidFill>
                  <a:schemeClr val="bg1"/>
                </a:solidFill>
              </a:rPr>
              <a:t> for each year. This analysis helps evaluate product performance, customer satisfaction, and potential areas for improvement.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Average Values and Trends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The overall </a:t>
            </a:r>
            <a:r>
              <a:rPr lang="en-US" sz="2400" b="1" dirty="0">
                <a:solidFill>
                  <a:schemeClr val="bg1"/>
                </a:solidFill>
              </a:rPr>
              <a:t>return rate was 4% in 2009-10</a:t>
            </a:r>
            <a:r>
              <a:rPr lang="en-US" sz="2400" dirty="0">
                <a:solidFill>
                  <a:schemeClr val="bg1"/>
                </a:solidFill>
              </a:rPr>
              <a:t>, which improved to </a:t>
            </a:r>
            <a:r>
              <a:rPr lang="en-US" sz="2400" b="1" dirty="0">
                <a:solidFill>
                  <a:schemeClr val="bg1"/>
                </a:solidFill>
              </a:rPr>
              <a:t>3% in 2010-11</a:t>
            </a:r>
            <a:r>
              <a:rPr lang="en-US" sz="2400" dirty="0">
                <a:solidFill>
                  <a:schemeClr val="bg1"/>
                </a:solidFill>
              </a:rPr>
              <a:t>, showing a positive trend in product retention. A </a:t>
            </a:r>
            <a:r>
              <a:rPr lang="en-US" sz="2400" b="1" dirty="0">
                <a:solidFill>
                  <a:schemeClr val="bg1"/>
                </a:solidFill>
              </a:rPr>
              <a:t>1% decrease</a:t>
            </a:r>
            <a:r>
              <a:rPr lang="en-US" sz="2400" dirty="0">
                <a:solidFill>
                  <a:schemeClr val="bg1"/>
                </a:solidFill>
              </a:rPr>
              <a:t> in returns suggests improved product quality, better customer experience, or enhanced order accuracy.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Central Tendency and Dispersion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The </a:t>
            </a:r>
            <a:r>
              <a:rPr lang="en-US" sz="2400" b="1" dirty="0">
                <a:solidFill>
                  <a:schemeClr val="bg1"/>
                </a:solidFill>
              </a:rPr>
              <a:t>median return rate per product</a:t>
            </a:r>
            <a:r>
              <a:rPr lang="en-US" sz="2400" dirty="0">
                <a:solidFill>
                  <a:schemeClr val="bg1"/>
                </a:solidFill>
              </a:rPr>
              <a:t> was lower than the overall average, indicating that most products had minimal returns, while a few items contributed significantly to the total return rate. The </a:t>
            </a:r>
            <a:r>
              <a:rPr lang="en-US" sz="2400" b="1" dirty="0">
                <a:solidFill>
                  <a:schemeClr val="bg1"/>
                </a:solidFill>
              </a:rPr>
              <a:t>standard deviation of return rates</a:t>
            </a:r>
            <a:r>
              <a:rPr lang="en-US" sz="2400" dirty="0">
                <a:solidFill>
                  <a:schemeClr val="bg1"/>
                </a:solidFill>
              </a:rPr>
              <a:t> suggests variation across different product categories, with some experiencing higher return frequencies.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Key Observations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Declining Return Rates:</a:t>
            </a:r>
            <a:r>
              <a:rPr lang="en-US" sz="2400" dirty="0">
                <a:solidFill>
                  <a:schemeClr val="bg1"/>
                </a:solidFill>
              </a:rPr>
              <a:t> The reduction from </a:t>
            </a:r>
            <a:r>
              <a:rPr lang="en-US" sz="2400" b="1" dirty="0">
                <a:solidFill>
                  <a:schemeClr val="bg1"/>
                </a:solidFill>
              </a:rPr>
              <a:t>4% to 3%</a:t>
            </a:r>
            <a:r>
              <a:rPr lang="en-US" sz="2400" dirty="0">
                <a:solidFill>
                  <a:schemeClr val="bg1"/>
                </a:solidFill>
              </a:rPr>
              <a:t> suggests </a:t>
            </a:r>
            <a:r>
              <a:rPr lang="en-US" sz="2400" b="1" dirty="0">
                <a:solidFill>
                  <a:schemeClr val="bg1"/>
                </a:solidFill>
              </a:rPr>
              <a:t>better inventory management and customer satisfaction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High-Return Products:</a:t>
            </a:r>
            <a:r>
              <a:rPr lang="en-US" sz="2400" dirty="0">
                <a:solidFill>
                  <a:schemeClr val="bg1"/>
                </a:solidFill>
              </a:rPr>
              <a:t> Certain items may have </a:t>
            </a:r>
            <a:r>
              <a:rPr lang="en-US" sz="2400" b="1" dirty="0">
                <a:solidFill>
                  <a:schemeClr val="bg1"/>
                </a:solidFill>
              </a:rPr>
              <a:t>consistently higher return rates</a:t>
            </a:r>
            <a:r>
              <a:rPr lang="en-US" sz="2400" dirty="0">
                <a:solidFill>
                  <a:schemeClr val="bg1"/>
                </a:solidFill>
              </a:rPr>
              <a:t>, requiring further analysis to identify quality or fulfillment issues.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Impact on Revenue:</a:t>
            </a:r>
            <a:r>
              <a:rPr lang="en-US" sz="2400" dirty="0">
                <a:solidFill>
                  <a:schemeClr val="bg1"/>
                </a:solidFill>
              </a:rPr>
              <a:t> Returns contribute to revenue loss, and minimizing returns can significantly </a:t>
            </a:r>
            <a:r>
              <a:rPr lang="en-US" sz="2400" b="1" dirty="0">
                <a:solidFill>
                  <a:schemeClr val="bg1"/>
                </a:solidFill>
              </a:rPr>
              <a:t>improve profit margins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Possible Causes:</a:t>
            </a:r>
            <a:r>
              <a:rPr lang="en-US" sz="2400" dirty="0">
                <a:solidFill>
                  <a:schemeClr val="bg1"/>
                </a:solidFill>
              </a:rPr>
              <a:t> Return trends may be influenced by </a:t>
            </a:r>
            <a:r>
              <a:rPr lang="en-US" sz="2400" b="1" dirty="0">
                <a:solidFill>
                  <a:schemeClr val="bg1"/>
                </a:solidFill>
              </a:rPr>
              <a:t>product defects, incorrect orders, or shifting customer preferences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196830" y="160851"/>
            <a:ext cx="11426377" cy="332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buNone/>
            </a:pPr>
            <a:r>
              <a:rPr lang="en-IN" sz="7200" b="0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Product Return Rate</a:t>
            </a:r>
            <a:endParaRPr lang="en-IN" sz="7200" b="0" dirty="0">
              <a:solidFill>
                <a:schemeClr val="bg1"/>
              </a:solidFill>
              <a:effectLst/>
            </a:endParaRPr>
          </a:p>
          <a:p>
            <a:pPr>
              <a:buNone/>
            </a:pPr>
            <a:br>
              <a:rPr lang="en-IN" sz="7200" dirty="0">
                <a:solidFill>
                  <a:schemeClr val="bg1"/>
                </a:solidFill>
              </a:rPr>
            </a:br>
            <a:endParaRPr lang="en-US" sz="7200" b="1" dirty="0">
              <a:solidFill>
                <a:schemeClr val="bg1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5201900" y="-2854591"/>
            <a:ext cx="6172200" cy="6172200"/>
          </a:xfrm>
          <a:custGeom>
            <a:avLst/>
            <a:gdLst/>
            <a:ahLst/>
            <a:cxnLst/>
            <a:rect l="l" t="t" r="r" b="b"/>
            <a:pathLst>
              <a:path w="6172200" h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3D9BA4-963F-23B0-B86F-D95259BF7D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13452" r="8579"/>
          <a:stretch/>
        </p:blipFill>
        <p:spPr>
          <a:xfrm>
            <a:off x="185097" y="2400300"/>
            <a:ext cx="6994614" cy="457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2336</TotalTime>
  <Words>2293</Words>
  <Application>Microsoft Office PowerPoint</Application>
  <PresentationFormat>Custom</PresentationFormat>
  <Paragraphs>441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Poppins</vt:lpstr>
      <vt:lpstr>Poppins Bold</vt:lpstr>
      <vt:lpstr>Wingdings</vt:lpstr>
      <vt:lpstr>Arial</vt:lpstr>
      <vt:lpstr>Arial Unicode MS</vt:lpstr>
      <vt:lpstr>Poppins Ultra-Bold</vt:lpstr>
      <vt:lpstr>Calibri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Modern Data Analysis Presentation</dc:title>
  <cp:lastModifiedBy>vinitofi@outlook.com</cp:lastModifiedBy>
  <cp:revision>11</cp:revision>
  <dcterms:created xsi:type="dcterms:W3CDTF">2006-08-16T00:00:00Z</dcterms:created>
  <dcterms:modified xsi:type="dcterms:W3CDTF">2025-04-14T17:11:47Z</dcterms:modified>
  <dc:identifier>DAGipsfijdI</dc:identifier>
</cp:coreProperties>
</file>